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0"/>
  </p:notesMasterIdLst>
  <p:sldIdLst>
    <p:sldId id="256" r:id="rId2"/>
    <p:sldId id="257" r:id="rId3"/>
    <p:sldId id="259" r:id="rId4"/>
    <p:sldId id="258" r:id="rId5"/>
    <p:sldId id="265" r:id="rId6"/>
    <p:sldId id="314" r:id="rId7"/>
    <p:sldId id="267" r:id="rId8"/>
    <p:sldId id="301" r:id="rId9"/>
    <p:sldId id="302" r:id="rId10"/>
    <p:sldId id="269" r:id="rId11"/>
    <p:sldId id="310" r:id="rId12"/>
    <p:sldId id="332" r:id="rId13"/>
    <p:sldId id="303" r:id="rId14"/>
    <p:sldId id="305" r:id="rId15"/>
    <p:sldId id="283" r:id="rId16"/>
    <p:sldId id="319" r:id="rId17"/>
    <p:sldId id="312" r:id="rId18"/>
    <p:sldId id="309" r:id="rId19"/>
    <p:sldId id="311" r:id="rId20"/>
    <p:sldId id="320" r:id="rId21"/>
    <p:sldId id="268" r:id="rId22"/>
    <p:sldId id="284" r:id="rId23"/>
    <p:sldId id="321" r:id="rId24"/>
    <p:sldId id="323" r:id="rId25"/>
    <p:sldId id="327" r:id="rId26"/>
    <p:sldId id="322" r:id="rId27"/>
    <p:sldId id="334" r:id="rId28"/>
    <p:sldId id="282" r:id="rId29"/>
    <p:sldId id="281" r:id="rId30"/>
    <p:sldId id="333" r:id="rId31"/>
    <p:sldId id="316" r:id="rId32"/>
    <p:sldId id="260" r:id="rId33"/>
    <p:sldId id="272" r:id="rId34"/>
    <p:sldId id="290" r:id="rId35"/>
    <p:sldId id="273" r:id="rId36"/>
    <p:sldId id="274" r:id="rId37"/>
    <p:sldId id="275" r:id="rId38"/>
    <p:sldId id="300" r:id="rId39"/>
    <p:sldId id="276" r:id="rId40"/>
    <p:sldId id="270" r:id="rId41"/>
    <p:sldId id="329" r:id="rId42"/>
    <p:sldId id="330" r:id="rId43"/>
    <p:sldId id="271" r:id="rId44"/>
    <p:sldId id="331" r:id="rId45"/>
    <p:sldId id="289" r:id="rId46"/>
    <p:sldId id="261" r:id="rId47"/>
    <p:sldId id="318" r:id="rId48"/>
    <p:sldId id="325" r:id="rId49"/>
    <p:sldId id="326" r:id="rId50"/>
    <p:sldId id="317" r:id="rId51"/>
    <p:sldId id="291" r:id="rId52"/>
    <p:sldId id="292" r:id="rId53"/>
    <p:sldId id="293" r:id="rId54"/>
    <p:sldId id="279" r:id="rId55"/>
    <p:sldId id="277" r:id="rId56"/>
    <p:sldId id="280" r:id="rId57"/>
    <p:sldId id="262" r:id="rId58"/>
    <p:sldId id="298" r:id="rId59"/>
    <p:sldId id="295" r:id="rId60"/>
    <p:sldId id="296" r:id="rId61"/>
    <p:sldId id="263" r:id="rId62"/>
    <p:sldId id="285" r:id="rId63"/>
    <p:sldId id="287" r:id="rId64"/>
    <p:sldId id="286" r:id="rId65"/>
    <p:sldId id="313" r:id="rId66"/>
    <p:sldId id="324" r:id="rId67"/>
    <p:sldId id="288" r:id="rId68"/>
    <p:sldId id="29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Outline" id="{D8936369-8026-9547-B1C8-02D390BC7409}">
          <p14:sldIdLst>
            <p14:sldId id="256"/>
            <p14:sldId id="257"/>
          </p14:sldIdLst>
        </p14:section>
        <p14:section name="Understanding Git" id="{74EA2072-2498-EF44-99C2-5A033ABD7444}">
          <p14:sldIdLst>
            <p14:sldId id="259"/>
            <p14:sldId id="258"/>
            <p14:sldId id="265"/>
            <p14:sldId id="314"/>
            <p14:sldId id="267"/>
            <p14:sldId id="301"/>
            <p14:sldId id="302"/>
            <p14:sldId id="269"/>
            <p14:sldId id="310"/>
            <p14:sldId id="332"/>
            <p14:sldId id="303"/>
            <p14:sldId id="305"/>
            <p14:sldId id="283"/>
            <p14:sldId id="319"/>
            <p14:sldId id="312"/>
            <p14:sldId id="309"/>
            <p14:sldId id="311"/>
            <p14:sldId id="320"/>
            <p14:sldId id="268"/>
            <p14:sldId id="284"/>
            <p14:sldId id="321"/>
            <p14:sldId id="323"/>
            <p14:sldId id="327"/>
            <p14:sldId id="322"/>
            <p14:sldId id="334"/>
            <p14:sldId id="282"/>
            <p14:sldId id="281"/>
            <p14:sldId id="333"/>
            <p14:sldId id="316"/>
          </p14:sldIdLst>
        </p14:section>
        <p14:section name="Git Workflow Patterns" id="{76DA67C6-DA8F-C648-BDE5-5AA9078CEBB3}">
          <p14:sldIdLst>
            <p14:sldId id="260"/>
            <p14:sldId id="272"/>
            <p14:sldId id="290"/>
            <p14:sldId id="273"/>
            <p14:sldId id="274"/>
            <p14:sldId id="275"/>
            <p14:sldId id="300"/>
            <p14:sldId id="276"/>
            <p14:sldId id="270"/>
            <p14:sldId id="329"/>
            <p14:sldId id="330"/>
            <p14:sldId id="271"/>
            <p14:sldId id="331"/>
            <p14:sldId id="289"/>
          </p14:sldIdLst>
        </p14:section>
        <p14:section name="Adv Git and GitHub Practices" id="{0B0098EC-D9A1-3849-AC45-32E0931F23E8}">
          <p14:sldIdLst>
            <p14:sldId id="261"/>
            <p14:sldId id="318"/>
            <p14:sldId id="325"/>
            <p14:sldId id="326"/>
            <p14:sldId id="317"/>
            <p14:sldId id="291"/>
            <p14:sldId id="292"/>
            <p14:sldId id="293"/>
            <p14:sldId id="279"/>
            <p14:sldId id="277"/>
            <p14:sldId id="280"/>
          </p14:sldIdLst>
        </p14:section>
        <p14:section name="GitHub Tips for Data Science" id="{BD187F3A-2108-804B-B3C9-9FA1543A8DB2}">
          <p14:sldIdLst>
            <p14:sldId id="262"/>
            <p14:sldId id="298"/>
            <p14:sldId id="295"/>
            <p14:sldId id="296"/>
          </p14:sldIdLst>
        </p14:section>
        <p14:section name="Links and Resources" id="{1C18DBED-1C19-1F49-81EF-9FBDFC815250}">
          <p14:sldIdLst>
            <p14:sldId id="263"/>
            <p14:sldId id="285"/>
            <p14:sldId id="287"/>
            <p14:sldId id="286"/>
            <p14:sldId id="313"/>
            <p14:sldId id="324"/>
            <p14:sldId id="288"/>
            <p14:sldId id="2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4C16"/>
    <a:srgbClr val="CEA000"/>
    <a:srgbClr val="00909B"/>
    <a:srgbClr val="4C46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22"/>
    <p:restoredTop sz="94666"/>
  </p:normalViewPr>
  <p:slideViewPr>
    <p:cSldViewPr snapToGrid="0" snapToObjects="1">
      <p:cViewPr>
        <p:scale>
          <a:sx n="77" d="100"/>
          <a:sy n="77" d="100"/>
        </p:scale>
        <p:origin x="23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F0598-3F82-CD4B-8100-8E770A79257B}"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4757-A566-5041-9397-F745318E5386}" type="slidenum">
              <a:rPr lang="en-US" smtClean="0"/>
              <a:t>‹#›</a:t>
            </a:fld>
            <a:endParaRPr lang="en-US"/>
          </a:p>
        </p:txBody>
      </p:sp>
    </p:spTree>
    <p:extLst>
      <p:ext uri="{BB962C8B-B14F-4D97-AF65-F5344CB8AC3E}">
        <p14:creationId xmlns:p14="http://schemas.microsoft.com/office/powerpoint/2010/main" val="126204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3">
                <a:lumMod val="0"/>
                <a:lumOff val="100000"/>
              </a:schemeClr>
            </a:gs>
            <a:gs pos="35000">
              <a:schemeClr val="accent3">
                <a:lumMod val="0"/>
                <a:lumOff val="100000"/>
              </a:schemeClr>
            </a:gs>
            <a:gs pos="100000">
              <a:schemeClr val="tx1">
                <a:lumMod val="50000"/>
                <a:lumOff val="5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E20E1D-C84E-DC41-8C46-EFBFF33DAEEA}"/>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124200" y="412750"/>
            <a:ext cx="5943600" cy="5943600"/>
          </a:xfrm>
          <a:prstGeom prst="rect">
            <a:avLst/>
          </a:prstGeom>
        </p:spPr>
      </p:pic>
      <p:sp>
        <p:nvSpPr>
          <p:cNvPr id="2" name="Title 1">
            <a:extLst>
              <a:ext uri="{FF2B5EF4-FFF2-40B4-BE49-F238E27FC236}">
                <a16:creationId xmlns:a16="http://schemas.microsoft.com/office/drawing/2014/main" id="{DE147DD8-C201-DA4F-860F-198A4246A206}"/>
              </a:ext>
            </a:extLst>
          </p:cNvPr>
          <p:cNvSpPr>
            <a:spLocks noGrp="1"/>
          </p:cNvSpPr>
          <p:nvPr>
            <p:ph type="ctrTitle"/>
          </p:nvPr>
        </p:nvSpPr>
        <p:spPr>
          <a:xfrm>
            <a:off x="838200" y="817563"/>
            <a:ext cx="10515600" cy="2387600"/>
          </a:xfrm>
          <a:ln>
            <a:noFill/>
          </a:ln>
        </p:spPr>
        <p:txBody>
          <a:bodyPr anchor="b">
            <a:normAutofit/>
          </a:bodyPr>
          <a:lstStyle>
            <a:lvl1pPr algn="ctr">
              <a:defRPr sz="7200">
                <a:latin typeface="Bebas Neue" panose="020B0606020202050201" pitchFamily="34"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C57E0C-9B10-5745-8BF2-A3FF46733F07}"/>
              </a:ext>
            </a:extLst>
          </p:cNvPr>
          <p:cNvSpPr>
            <a:spLocks noGrp="1"/>
          </p:cNvSpPr>
          <p:nvPr>
            <p:ph type="subTitle" idx="1"/>
          </p:nvPr>
        </p:nvSpPr>
        <p:spPr>
          <a:xfrm>
            <a:off x="838200" y="3967798"/>
            <a:ext cx="10515600" cy="1655762"/>
          </a:xfrm>
        </p:spPr>
        <p:txBody>
          <a:bodyPr/>
          <a:lstStyle>
            <a:lvl1pPr marL="0" indent="0" algn="ctr">
              <a:buNone/>
              <a:defRPr sz="2400">
                <a:latin typeface="Europa-Regular"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0CCE273-B48C-6C41-849E-246B75C538B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E2953AD-0CB4-9D45-9FCF-F4F2D758CBC2}"/>
              </a:ext>
            </a:extLst>
          </p:cNvPr>
          <p:cNvSpPr>
            <a:spLocks noGrp="1"/>
          </p:cNvSpPr>
          <p:nvPr>
            <p:ph type="ftr" sz="quarter" idx="11"/>
          </p:nvPr>
        </p:nvSpPr>
        <p:spPr/>
        <p:txBody>
          <a:bodyPr/>
          <a:lstStyle>
            <a:lvl1pPr>
              <a:defRPr>
                <a:latin typeface="Bebas Neue" panose="020B0606020202050201" pitchFamily="34" charset="77"/>
              </a:defRPr>
            </a:lvl1pPr>
          </a:lstStyle>
          <a:p>
            <a:r>
              <a:rPr lang="en-US"/>
              <a:t>GITTIN' * DONE</a:t>
            </a:r>
          </a:p>
        </p:txBody>
      </p:sp>
      <p:sp>
        <p:nvSpPr>
          <p:cNvPr id="6" name="Slide Number Placeholder 5">
            <a:extLst>
              <a:ext uri="{FF2B5EF4-FFF2-40B4-BE49-F238E27FC236}">
                <a16:creationId xmlns:a16="http://schemas.microsoft.com/office/drawing/2014/main" id="{2555808E-6A78-8741-AC25-F8E9AFB069A0}"/>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63486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4C9C056-4842-4A43-A450-6C6563AEAAB8}"/>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C52AAF9-1239-5749-BA14-5CAFB824E2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9EF05A-6F16-A341-8A7E-7474D25ABD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35A02-587A-7B45-94FD-81D25E7A759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4C1CF7-006C-614C-96E6-165AA7E5555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0DA5D21-2C01-0B49-B95C-061BB7F72AB9}"/>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390938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CDD6309-6DB1-B84F-BB5D-06EC8C66A56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Vertical Title 1">
            <a:extLst>
              <a:ext uri="{FF2B5EF4-FFF2-40B4-BE49-F238E27FC236}">
                <a16:creationId xmlns:a16="http://schemas.microsoft.com/office/drawing/2014/main" id="{48400049-55CB-4F48-A04E-A45A89881C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EDCF17-3BD5-B344-A02D-897B25E9AC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9921D-BCAD-D04D-82BF-C817ABED5B4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6154338B-0601-884A-AE88-3584CAF4268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927E94D-D3E3-204E-87C9-DDA196EAC29A}"/>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363973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D36D3E-99C4-6449-8366-071E300E61C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187B984-E971-484B-9604-B36966478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7867C8-86E5-9949-8787-2AA0B886C74B}"/>
              </a:ext>
            </a:extLst>
          </p:cNvPr>
          <p:cNvSpPr>
            <a:spLocks noGrp="1"/>
          </p:cNvSpPr>
          <p:nvPr>
            <p:ph idx="1"/>
          </p:nvPr>
        </p:nvSpPr>
        <p:spPr>
          <a:xfrm>
            <a:off x="838200" y="1721168"/>
            <a:ext cx="10515600" cy="46224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C1BD1-BBE1-634B-98E7-A18AAAE8303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8FB2398-9F10-B946-8AB1-8B53FA6F73A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DE92F88-9CD2-EB41-BFEA-226A12489451}"/>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38052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C401AB-61FA-2442-AE19-F05A971AA54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724400" y="3536361"/>
            <a:ext cx="2743200" cy="2743200"/>
          </a:xfrm>
          <a:prstGeom prst="rect">
            <a:avLst/>
          </a:prstGeom>
        </p:spPr>
      </p:pic>
      <p:sp>
        <p:nvSpPr>
          <p:cNvPr id="2" name="Title 1">
            <a:extLst>
              <a:ext uri="{FF2B5EF4-FFF2-40B4-BE49-F238E27FC236}">
                <a16:creationId xmlns:a16="http://schemas.microsoft.com/office/drawing/2014/main" id="{AA7DA73F-301C-924E-A192-8437710F1E73}"/>
              </a:ext>
            </a:extLst>
          </p:cNvPr>
          <p:cNvSpPr>
            <a:spLocks noGrp="1"/>
          </p:cNvSpPr>
          <p:nvPr>
            <p:ph type="title"/>
          </p:nvPr>
        </p:nvSpPr>
        <p:spPr>
          <a:xfrm>
            <a:off x="831850" y="442912"/>
            <a:ext cx="10515600" cy="2289175"/>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ECD72A4-3161-6B46-956E-8EE8481CF470}"/>
              </a:ext>
            </a:extLst>
          </p:cNvPr>
          <p:cNvSpPr>
            <a:spLocks noGrp="1"/>
          </p:cNvSpPr>
          <p:nvPr>
            <p:ph type="body" idx="1"/>
          </p:nvPr>
        </p:nvSpPr>
        <p:spPr>
          <a:xfrm>
            <a:off x="831850" y="2786268"/>
            <a:ext cx="10515600" cy="1500187"/>
          </a:xfrm>
        </p:spPr>
        <p:txBody>
          <a:bodyPr/>
          <a:lstStyle>
            <a:lvl1pPr marL="0" indent="0" algn="ctr">
              <a:buNone/>
              <a:defRPr sz="2400">
                <a:solidFill>
                  <a:schemeClr val="tx2">
                    <a:lumMod val="90000"/>
                    <a:lumOff val="10000"/>
                  </a:schemeClr>
                </a:solidFill>
                <a:latin typeface="Bebas Neue" panose="020B0606020202050201"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7878DB-4829-E24D-901B-1A257561A9C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0D31980-85D7-E449-9112-41E65D390639}"/>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D4173F3A-581E-F74B-B4C1-BA1BB4D51B86}"/>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11589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7C73D962-E242-7E4C-8C84-B922D4760EEB}"/>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B70648B-B635-4D44-B683-F60BA3C1A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5D5-DAD0-E442-A687-9F53266CCFCB}"/>
              </a:ext>
            </a:extLst>
          </p:cNvPr>
          <p:cNvSpPr>
            <a:spLocks noGrp="1"/>
          </p:cNvSpPr>
          <p:nvPr>
            <p:ph sz="half" idx="1"/>
          </p:nvPr>
        </p:nvSpPr>
        <p:spPr>
          <a:xfrm>
            <a:off x="838200" y="1718944"/>
            <a:ext cx="5181600" cy="4624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19AE6-80BB-CF41-8A8D-EFC71FD0AAE0}"/>
              </a:ext>
            </a:extLst>
          </p:cNvPr>
          <p:cNvSpPr>
            <a:spLocks noGrp="1"/>
          </p:cNvSpPr>
          <p:nvPr>
            <p:ph sz="half" idx="2"/>
          </p:nvPr>
        </p:nvSpPr>
        <p:spPr>
          <a:xfrm>
            <a:off x="6172200" y="1718945"/>
            <a:ext cx="5181600" cy="4624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94EA78-0FE5-B64A-A78C-0D8519B2463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7926C759-2207-EC4C-9BC4-1838A13EFC53}"/>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6DC40DC2-73A3-9D49-AA74-2B1D9348471E}"/>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86312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CA6CE440-74B5-A94D-A470-8CB0E0D7F06C}"/>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4DDC447-65FF-DF4E-987F-F9DB651D8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FDA75-D9F4-0D46-BC73-CF95CBA60A77}"/>
              </a:ext>
            </a:extLst>
          </p:cNvPr>
          <p:cNvSpPr>
            <a:spLocks noGrp="1"/>
          </p:cNvSpPr>
          <p:nvPr>
            <p:ph type="body" idx="1"/>
          </p:nvPr>
        </p:nvSpPr>
        <p:spPr>
          <a:xfrm>
            <a:off x="839787" y="1743676"/>
            <a:ext cx="5157787" cy="638214"/>
          </a:xfrm>
        </p:spPr>
        <p:txBody>
          <a:bodyPr anchor="b"/>
          <a:lstStyle>
            <a:lvl1pPr marL="0" indent="0">
              <a:buNone/>
              <a:defRPr sz="2400" b="1">
                <a:latin typeface="Bebas Neue" panose="020B0606020202050201"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0312E2-8D9F-DD41-9CFC-17D247AB548E}"/>
              </a:ext>
            </a:extLst>
          </p:cNvPr>
          <p:cNvSpPr>
            <a:spLocks noGrp="1"/>
          </p:cNvSpPr>
          <p:nvPr>
            <p:ph sz="half" idx="2"/>
          </p:nvPr>
        </p:nvSpPr>
        <p:spPr>
          <a:xfrm>
            <a:off x="839788" y="2381890"/>
            <a:ext cx="5157787" cy="396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62622-01D7-EE45-922C-23F6355398BA}"/>
              </a:ext>
            </a:extLst>
          </p:cNvPr>
          <p:cNvSpPr>
            <a:spLocks noGrp="1"/>
          </p:cNvSpPr>
          <p:nvPr>
            <p:ph type="body" sz="quarter" idx="3"/>
          </p:nvPr>
        </p:nvSpPr>
        <p:spPr>
          <a:xfrm>
            <a:off x="6172200" y="1738315"/>
            <a:ext cx="5183188" cy="643575"/>
          </a:xfrm>
        </p:spPr>
        <p:txBody>
          <a:bodyPr anchor="b"/>
          <a:lstStyle>
            <a:lvl1pPr marL="0" indent="0">
              <a:buNone/>
              <a:defRPr sz="2400" b="1">
                <a:latin typeface="Bebas Neue" panose="020B0606020202050201"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A73AA9-297F-A340-B410-3BDF57E57B8F}"/>
              </a:ext>
            </a:extLst>
          </p:cNvPr>
          <p:cNvSpPr>
            <a:spLocks noGrp="1"/>
          </p:cNvSpPr>
          <p:nvPr>
            <p:ph sz="quarter" idx="4"/>
          </p:nvPr>
        </p:nvSpPr>
        <p:spPr>
          <a:xfrm>
            <a:off x="6172200" y="2381890"/>
            <a:ext cx="5183188" cy="3961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89379-93E6-F349-AF91-A878AFAF6E9A}"/>
              </a:ext>
            </a:extLst>
          </p:cNvPr>
          <p:cNvSpPr>
            <a:spLocks noGrp="1"/>
          </p:cNvSpPr>
          <p:nvPr>
            <p:ph type="dt" sz="half" idx="10"/>
          </p:nvPr>
        </p:nvSpPr>
        <p:spPr/>
        <p:txBody>
          <a:bodyPr/>
          <a:lstStyle/>
          <a:p>
            <a:r>
              <a:rPr lang="en-US"/>
              <a:t>3/27/18</a:t>
            </a:r>
          </a:p>
        </p:txBody>
      </p:sp>
      <p:sp>
        <p:nvSpPr>
          <p:cNvPr id="8" name="Footer Placeholder 7">
            <a:extLst>
              <a:ext uri="{FF2B5EF4-FFF2-40B4-BE49-F238E27FC236}">
                <a16:creationId xmlns:a16="http://schemas.microsoft.com/office/drawing/2014/main" id="{8046FA97-016E-1848-B942-1360CB205727}"/>
              </a:ext>
            </a:extLst>
          </p:cNvPr>
          <p:cNvSpPr>
            <a:spLocks noGrp="1"/>
          </p:cNvSpPr>
          <p:nvPr>
            <p:ph type="ftr" sz="quarter" idx="11"/>
          </p:nvPr>
        </p:nvSpPr>
        <p:spPr/>
        <p:txBody>
          <a:bodyPr/>
          <a:lstStyle/>
          <a:p>
            <a:r>
              <a:rPr lang="en-US"/>
              <a:t>GITTIN' * DONE</a:t>
            </a:r>
          </a:p>
        </p:txBody>
      </p:sp>
      <p:sp>
        <p:nvSpPr>
          <p:cNvPr id="9" name="Slide Number Placeholder 8">
            <a:extLst>
              <a:ext uri="{FF2B5EF4-FFF2-40B4-BE49-F238E27FC236}">
                <a16:creationId xmlns:a16="http://schemas.microsoft.com/office/drawing/2014/main" id="{4D97CF04-16BF-3740-9C35-5F4EF60FD0CD}"/>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9939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C5DD40-70C9-1F41-B757-AA76B9E07850}"/>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F0A0124-F2F5-FD48-AA1B-30E9483923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AB8494-39B2-F843-BE3F-BBCE2FD6547D}"/>
              </a:ext>
            </a:extLst>
          </p:cNvPr>
          <p:cNvSpPr>
            <a:spLocks noGrp="1"/>
          </p:cNvSpPr>
          <p:nvPr>
            <p:ph type="dt" sz="half" idx="10"/>
          </p:nvPr>
        </p:nvSpPr>
        <p:spPr/>
        <p:txBody>
          <a:bodyPr/>
          <a:lstStyle/>
          <a:p>
            <a:r>
              <a:rPr lang="en-US"/>
              <a:t>3/27/18</a:t>
            </a:r>
          </a:p>
        </p:txBody>
      </p:sp>
      <p:sp>
        <p:nvSpPr>
          <p:cNvPr id="4" name="Footer Placeholder 3">
            <a:extLst>
              <a:ext uri="{FF2B5EF4-FFF2-40B4-BE49-F238E27FC236}">
                <a16:creationId xmlns:a16="http://schemas.microsoft.com/office/drawing/2014/main" id="{D864F619-BBC7-C346-9057-376C224C3434}"/>
              </a:ext>
            </a:extLst>
          </p:cNvPr>
          <p:cNvSpPr>
            <a:spLocks noGrp="1"/>
          </p:cNvSpPr>
          <p:nvPr>
            <p:ph type="ftr" sz="quarter" idx="11"/>
          </p:nvPr>
        </p:nvSpPr>
        <p:spPr/>
        <p:txBody>
          <a:bodyPr/>
          <a:lstStyle/>
          <a:p>
            <a:r>
              <a:rPr lang="en-US"/>
              <a:t>GITTIN' * DONE</a:t>
            </a:r>
          </a:p>
        </p:txBody>
      </p:sp>
      <p:sp>
        <p:nvSpPr>
          <p:cNvPr id="5" name="Slide Number Placeholder 4">
            <a:extLst>
              <a:ext uri="{FF2B5EF4-FFF2-40B4-BE49-F238E27FC236}">
                <a16:creationId xmlns:a16="http://schemas.microsoft.com/office/drawing/2014/main" id="{E263CD64-C02A-7C45-BD48-FE128C6756F5}"/>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2402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E5AD569-3296-B44E-A8E4-A09067659A02}"/>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Date Placeholder 1">
            <a:extLst>
              <a:ext uri="{FF2B5EF4-FFF2-40B4-BE49-F238E27FC236}">
                <a16:creationId xmlns:a16="http://schemas.microsoft.com/office/drawing/2014/main" id="{48C4B7B0-2853-C540-86B3-3B7A264A4809}"/>
              </a:ext>
            </a:extLst>
          </p:cNvPr>
          <p:cNvSpPr>
            <a:spLocks noGrp="1"/>
          </p:cNvSpPr>
          <p:nvPr>
            <p:ph type="dt" sz="half" idx="10"/>
          </p:nvPr>
        </p:nvSpPr>
        <p:spPr/>
        <p:txBody>
          <a:bodyPr/>
          <a:lstStyle/>
          <a:p>
            <a:r>
              <a:rPr lang="en-US"/>
              <a:t>3/27/18</a:t>
            </a:r>
          </a:p>
        </p:txBody>
      </p:sp>
      <p:sp>
        <p:nvSpPr>
          <p:cNvPr id="3" name="Footer Placeholder 2">
            <a:extLst>
              <a:ext uri="{FF2B5EF4-FFF2-40B4-BE49-F238E27FC236}">
                <a16:creationId xmlns:a16="http://schemas.microsoft.com/office/drawing/2014/main" id="{3E3C37D6-2A72-D541-B6EF-F2D202C5A4F4}"/>
              </a:ext>
            </a:extLst>
          </p:cNvPr>
          <p:cNvSpPr>
            <a:spLocks noGrp="1"/>
          </p:cNvSpPr>
          <p:nvPr>
            <p:ph type="ftr" sz="quarter" idx="11"/>
          </p:nvPr>
        </p:nvSpPr>
        <p:spPr/>
        <p:txBody>
          <a:bodyPr/>
          <a:lstStyle/>
          <a:p>
            <a:r>
              <a:rPr lang="en-US"/>
              <a:t>GITTIN' * DONE</a:t>
            </a:r>
          </a:p>
        </p:txBody>
      </p:sp>
      <p:sp>
        <p:nvSpPr>
          <p:cNvPr id="4" name="Slide Number Placeholder 3">
            <a:extLst>
              <a:ext uri="{FF2B5EF4-FFF2-40B4-BE49-F238E27FC236}">
                <a16:creationId xmlns:a16="http://schemas.microsoft.com/office/drawing/2014/main" id="{3BD069EB-7085-CE45-AC5F-9D3D307BAA99}"/>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124653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B669104F-A0DC-0C4D-BC19-A79C6D6D7B5F}"/>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3DED63A-54F0-AC49-9F9E-06103F1BC4F1}"/>
              </a:ext>
            </a:extLst>
          </p:cNvPr>
          <p:cNvSpPr>
            <a:spLocks noGrp="1"/>
          </p:cNvSpPr>
          <p:nvPr>
            <p:ph type="title"/>
          </p:nvPr>
        </p:nvSpPr>
        <p:spPr>
          <a:xfrm>
            <a:off x="839788" y="457200"/>
            <a:ext cx="3932237" cy="10429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68DBD8-A4EA-C44D-9382-7DA5E2A7830C}"/>
              </a:ext>
            </a:extLst>
          </p:cNvPr>
          <p:cNvSpPr>
            <a:spLocks noGrp="1"/>
          </p:cNvSpPr>
          <p:nvPr>
            <p:ph idx="1"/>
          </p:nvPr>
        </p:nvSpPr>
        <p:spPr>
          <a:xfrm>
            <a:off x="5183188" y="457200"/>
            <a:ext cx="6172200" cy="58864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7D378A-832F-774A-A748-397936B0B22F}"/>
              </a:ext>
            </a:extLst>
          </p:cNvPr>
          <p:cNvSpPr>
            <a:spLocks noGrp="1"/>
          </p:cNvSpPr>
          <p:nvPr>
            <p:ph type="body" sz="half" idx="2"/>
          </p:nvPr>
        </p:nvSpPr>
        <p:spPr>
          <a:xfrm>
            <a:off x="839788" y="1500188"/>
            <a:ext cx="3932237" cy="48434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DCD0BD-BCF7-0C48-839F-773D418FBCC4}"/>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A6DA708C-69FF-E24A-AE3D-1090BAAAB9A5}"/>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DA839A65-B718-3640-8A19-F624D61DBF18}"/>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06202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8A4F0A9-1EBE-AC46-9F09-574CC1261B64}"/>
              </a:ext>
            </a:extLst>
          </p:cNvPr>
          <p:cNvSpPr/>
          <p:nvPr/>
        </p:nvSpPr>
        <p:spPr>
          <a:xfrm>
            <a:off x="381000" y="248913"/>
            <a:ext cx="11430000" cy="6217920"/>
          </a:xfrm>
          <a:prstGeom prst="roundRect">
            <a:avLst>
              <a:gd name="adj" fmla="val 867"/>
            </a:avLst>
          </a:prstGeom>
          <a:solidFill>
            <a:srgbClr val="FFFFFF">
              <a:alpha val="65098"/>
            </a:srgbClr>
          </a:solidFill>
          <a:ln w="285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03617D9-541E-7B4B-8614-2BD2050BFB65}"/>
              </a:ext>
            </a:extLst>
          </p:cNvPr>
          <p:cNvSpPr>
            <a:spLocks noGrp="1"/>
          </p:cNvSpPr>
          <p:nvPr>
            <p:ph type="title"/>
          </p:nvPr>
        </p:nvSpPr>
        <p:spPr>
          <a:xfrm>
            <a:off x="839788" y="457200"/>
            <a:ext cx="3932237" cy="104241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65F725-2751-6F47-9BE6-181389686B65}"/>
              </a:ext>
            </a:extLst>
          </p:cNvPr>
          <p:cNvSpPr>
            <a:spLocks noGrp="1"/>
          </p:cNvSpPr>
          <p:nvPr>
            <p:ph type="pic" idx="1"/>
          </p:nvPr>
        </p:nvSpPr>
        <p:spPr>
          <a:xfrm>
            <a:off x="5183188" y="457200"/>
            <a:ext cx="6172200" cy="5886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9E9C3D9-DD9E-7A4B-AF53-3C5EAB968ED8}"/>
              </a:ext>
            </a:extLst>
          </p:cNvPr>
          <p:cNvSpPr>
            <a:spLocks noGrp="1"/>
          </p:cNvSpPr>
          <p:nvPr>
            <p:ph type="body" sz="half" idx="2"/>
          </p:nvPr>
        </p:nvSpPr>
        <p:spPr>
          <a:xfrm>
            <a:off x="839788" y="1499616"/>
            <a:ext cx="3932237" cy="48440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A873F3-2618-6346-A27F-97D9DA012CFA}"/>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36C5C8C4-DFD2-9B4F-B200-DF825DC72E5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7CCA278C-54B7-264F-B75C-B371C58E531F}"/>
              </a:ext>
            </a:extLst>
          </p:cNvPr>
          <p:cNvSpPr>
            <a:spLocks noGrp="1"/>
          </p:cNvSpPr>
          <p:nvPr>
            <p:ph type="sldNum" sz="quarter" idx="12"/>
          </p:nvPr>
        </p:nvSpPr>
        <p:spPr/>
        <p:txBody>
          <a:bodyPr/>
          <a:lstStyle/>
          <a:p>
            <a:fld id="{7C13B1F0-92EC-E545-B629-AD58957A63EF}" type="slidenum">
              <a:rPr lang="en-US" smtClean="0"/>
              <a:t>‹#›</a:t>
            </a:fld>
            <a:endParaRPr lang="en-US"/>
          </a:p>
        </p:txBody>
      </p:sp>
    </p:spTree>
    <p:extLst>
      <p:ext uri="{BB962C8B-B14F-4D97-AF65-F5344CB8AC3E}">
        <p14:creationId xmlns:p14="http://schemas.microsoft.com/office/powerpoint/2010/main" val="268205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ADC4A-610C-5E4D-8912-1884AFA37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E8E0F4-1D4C-B94B-89B1-4BFE5B694595}"/>
              </a:ext>
            </a:extLst>
          </p:cNvPr>
          <p:cNvSpPr>
            <a:spLocks noGrp="1"/>
          </p:cNvSpPr>
          <p:nvPr>
            <p:ph type="body" idx="1"/>
          </p:nvPr>
        </p:nvSpPr>
        <p:spPr>
          <a:xfrm>
            <a:off x="838200" y="1825624"/>
            <a:ext cx="10515600" cy="46295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33DF325-B8BB-8346-9C36-4E33AF221D42}"/>
              </a:ext>
            </a:extLst>
          </p:cNvPr>
          <p:cNvSpPr>
            <a:spLocks noGrp="1"/>
          </p:cNvSpPr>
          <p:nvPr>
            <p:ph type="dt" sz="half" idx="2"/>
          </p:nvPr>
        </p:nvSpPr>
        <p:spPr>
          <a:xfrm>
            <a:off x="47364" y="6455206"/>
            <a:ext cx="2743200" cy="365125"/>
          </a:xfrm>
          <a:prstGeom prst="rect">
            <a:avLst/>
          </a:prstGeom>
        </p:spPr>
        <p:txBody>
          <a:bodyPr vert="horz" lIns="91440" tIns="45720" rIns="91440" bIns="45720" rtlCol="0" anchor="ctr"/>
          <a:lstStyle>
            <a:lvl1pPr algn="l">
              <a:defRPr sz="1200">
                <a:solidFill>
                  <a:schemeClr val="tx2">
                    <a:lumMod val="90000"/>
                    <a:lumOff val="10000"/>
                  </a:schemeClr>
                </a:solidFill>
                <a:latin typeface="Bebas Neue" panose="020B0606020202050201" pitchFamily="34" charset="77"/>
              </a:defRPr>
            </a:lvl1pPr>
          </a:lstStyle>
          <a:p>
            <a:r>
              <a:rPr lang="en-US"/>
              <a:t>3/27/18</a:t>
            </a:r>
          </a:p>
        </p:txBody>
      </p:sp>
      <p:sp>
        <p:nvSpPr>
          <p:cNvPr id="5" name="Footer Placeholder 4">
            <a:extLst>
              <a:ext uri="{FF2B5EF4-FFF2-40B4-BE49-F238E27FC236}">
                <a16:creationId xmlns:a16="http://schemas.microsoft.com/office/drawing/2014/main" id="{06CC71D5-B5F1-744E-896E-3F419092F26F}"/>
              </a:ext>
            </a:extLst>
          </p:cNvPr>
          <p:cNvSpPr>
            <a:spLocks noGrp="1"/>
          </p:cNvSpPr>
          <p:nvPr>
            <p:ph type="ftr" sz="quarter" idx="3"/>
          </p:nvPr>
        </p:nvSpPr>
        <p:spPr>
          <a:xfrm>
            <a:off x="4038600" y="6455206"/>
            <a:ext cx="4114800" cy="365125"/>
          </a:xfrm>
          <a:prstGeom prst="rect">
            <a:avLst/>
          </a:prstGeom>
        </p:spPr>
        <p:txBody>
          <a:bodyPr vert="horz" lIns="91440" tIns="45720" rIns="91440" bIns="45720" rtlCol="0" anchor="ctr"/>
          <a:lstStyle>
            <a:lvl1pPr algn="ctr">
              <a:defRPr sz="1200">
                <a:solidFill>
                  <a:schemeClr val="tx2">
                    <a:lumMod val="90000"/>
                    <a:lumOff val="10000"/>
                  </a:schemeClr>
                </a:solidFill>
                <a:latin typeface="Bebas Neue" panose="020B0606020202050201" pitchFamily="34" charset="77"/>
              </a:defRPr>
            </a:lvl1pPr>
          </a:lstStyle>
          <a:p>
            <a:r>
              <a:rPr lang="en-US"/>
              <a:t>GITTIN' * DONE</a:t>
            </a:r>
          </a:p>
        </p:txBody>
      </p:sp>
      <p:sp>
        <p:nvSpPr>
          <p:cNvPr id="6" name="Slide Number Placeholder 5">
            <a:extLst>
              <a:ext uri="{FF2B5EF4-FFF2-40B4-BE49-F238E27FC236}">
                <a16:creationId xmlns:a16="http://schemas.microsoft.com/office/drawing/2014/main" id="{BA43B771-7667-4241-A36C-EAA31EF9FD64}"/>
              </a:ext>
            </a:extLst>
          </p:cNvPr>
          <p:cNvSpPr>
            <a:spLocks noGrp="1"/>
          </p:cNvSpPr>
          <p:nvPr>
            <p:ph type="sldNum" sz="quarter" idx="4"/>
          </p:nvPr>
        </p:nvSpPr>
        <p:spPr>
          <a:xfrm>
            <a:off x="9401440" y="6455206"/>
            <a:ext cx="2743200" cy="365125"/>
          </a:xfrm>
          <a:prstGeom prst="rect">
            <a:avLst/>
          </a:prstGeom>
        </p:spPr>
        <p:txBody>
          <a:bodyPr vert="horz" lIns="91440" tIns="45720" rIns="91440" bIns="45720" rtlCol="0" anchor="ctr"/>
          <a:lstStyle>
            <a:lvl1pPr algn="r">
              <a:defRPr sz="1200">
                <a:solidFill>
                  <a:schemeClr val="tx2">
                    <a:lumMod val="90000"/>
                    <a:lumOff val="10000"/>
                  </a:schemeClr>
                </a:solidFill>
                <a:latin typeface="Bebas Neue" panose="020B0606020202050201" pitchFamily="34" charset="77"/>
              </a:defRPr>
            </a:lvl1pPr>
          </a:lstStyle>
          <a:p>
            <a:fld id="{7C13B1F0-92EC-E545-B629-AD58957A63EF}" type="slidenum">
              <a:rPr lang="en-US" smtClean="0"/>
              <a:t>‹#›</a:t>
            </a:fld>
            <a:endParaRPr lang="en-US"/>
          </a:p>
        </p:txBody>
      </p:sp>
    </p:spTree>
    <p:extLst>
      <p:ext uri="{BB962C8B-B14F-4D97-AF65-F5344CB8AC3E}">
        <p14:creationId xmlns:p14="http://schemas.microsoft.com/office/powerpoint/2010/main" val="488735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SzPct val="100000"/>
        <a:buFont typeface="LucidaGrande" panose="020B0600040502020204" pitchFamily="34" charset="0"/>
        <a:buChar char="▸"/>
        <a:defRPr sz="2400" kern="1200">
          <a:solidFill>
            <a:schemeClr val="tx1"/>
          </a:solidFill>
          <a:latin typeface="Europa-Regular" panose="02000000000000000000" pitchFamily="2" charset="77"/>
          <a:ea typeface="+mn-ea"/>
          <a:cs typeface="+mn-cs"/>
        </a:defRPr>
      </a:lvl1pPr>
      <a:lvl2pPr marL="685800" indent="-228600" algn="l" defTabSz="914400" rtl="0" eaLnBrk="1" latinLnBrk="0" hangingPunct="1">
        <a:lnSpc>
          <a:spcPct val="90000"/>
        </a:lnSpc>
        <a:spcBef>
          <a:spcPts val="500"/>
        </a:spcBef>
        <a:buFont typeface="LucidaGrande" panose="020B0600040502020204" pitchFamily="34" charset="0"/>
        <a:buChar char="▹"/>
        <a:defRPr sz="2400" kern="1200">
          <a:solidFill>
            <a:schemeClr val="tx1"/>
          </a:solidFill>
          <a:latin typeface="Europa-Light" panose="02000000000000000000" pitchFamily="2" charset="77"/>
          <a:ea typeface="+mn-ea"/>
          <a:cs typeface="+mn-cs"/>
        </a:defRPr>
      </a:lvl2pPr>
      <a:lvl3pPr marL="1143000" indent="-228600" algn="l" defTabSz="914400" rtl="0" eaLnBrk="1" latinLnBrk="0" hangingPunct="1">
        <a:lnSpc>
          <a:spcPct val="90000"/>
        </a:lnSpc>
        <a:spcBef>
          <a:spcPts val="500"/>
        </a:spcBef>
        <a:buFont typeface="LucidaGrande" panose="020B0600040502020204" pitchFamily="34" charset="0"/>
        <a:buChar char="■"/>
        <a:defRPr sz="2000" i="1" kern="1200">
          <a:solidFill>
            <a:schemeClr val="tx1"/>
          </a:solidFill>
          <a:latin typeface="Europa-Light" panose="02000000000000000000" pitchFamily="2" charset="77"/>
          <a:ea typeface="+mn-ea"/>
          <a:cs typeface="+mn-cs"/>
        </a:defRPr>
      </a:lvl3pPr>
      <a:lvl4pPr marL="1600200" indent="-228600" algn="l" defTabSz="914400" rtl="0" eaLnBrk="1" latinLnBrk="0" hangingPunct="1">
        <a:lnSpc>
          <a:spcPct val="90000"/>
        </a:lnSpc>
        <a:spcBef>
          <a:spcPts val="500"/>
        </a:spcBef>
        <a:buFont typeface="LucidaGrande" panose="020B0600040502020204" pitchFamily="34" charset="0"/>
        <a:buChar char="□"/>
        <a:defRPr sz="1800" b="0" i="0" kern="1200">
          <a:solidFill>
            <a:schemeClr val="tx1"/>
          </a:solidFill>
          <a:latin typeface="Europa-Light" panose="02000000000000000000" pitchFamily="2" charset="77"/>
          <a:ea typeface="+mn-ea"/>
          <a:cs typeface="+mn-cs"/>
        </a:defRPr>
      </a:lvl4pPr>
      <a:lvl5pPr marL="2057400" indent="-228600" algn="l" defTabSz="914400" rtl="0" eaLnBrk="1" latinLnBrk="0" hangingPunct="1">
        <a:lnSpc>
          <a:spcPct val="90000"/>
        </a:lnSpc>
        <a:spcBef>
          <a:spcPts val="500"/>
        </a:spcBef>
        <a:buFont typeface="HiraginoSans-W3" panose="020B0400000000000000" pitchFamily="34" charset="-128"/>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git-scm.com/book/en/v2/Git-Basics-Recording-Changes-to-the-Reposit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xtremeprogramming.org/" TargetMode="External"/><Relationship Id="rId2" Type="http://schemas.openxmlformats.org/officeDocument/2006/relationships/hyperlink" Target="https://trunkbaseddevelopment.com/" TargetMode="Externa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hyperlink" Target="http://nvie.com/posts/a-successful-git-branching-model/" TargetMode="Externa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tbaggery.com/2008/04/19/a-note-about-git-commit-messages.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chris.beams.io/posts/git-commit/#seven-ru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nbviewer.jupyter.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ybinder.or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git-scm.com/docs"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ndpsoftware.com/git-cheatsheet.html" TargetMode="External"/><Relationship Id="rId2" Type="http://schemas.openxmlformats.org/officeDocument/2006/relationships/hyperlink" Target="https://services.github.com/on-demand/downloads/github-git-cheat-sheet.pdf" TargetMode="External"/><Relationship Id="rId1" Type="http://schemas.openxmlformats.org/officeDocument/2006/relationships/slideLayout" Target="../slideLayouts/slideLayout4.xml"/><Relationship Id="rId5" Type="http://schemas.openxmlformats.org/officeDocument/2006/relationships/hyperlink" Target="https://github.com/hbons/git-cheat-sheet" TargetMode="External"/><Relationship Id="rId4" Type="http://schemas.openxmlformats.org/officeDocument/2006/relationships/hyperlink" Target="http://justinhileman.info/article/git-pretty/"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atlassian.com/git/tutorials" TargetMode="External"/><Relationship Id="rId1" Type="http://schemas.openxmlformats.org/officeDocument/2006/relationships/slideLayout" Target="../slideLayouts/slideLayout4.xml"/><Relationship Id="rId4" Type="http://schemas.openxmlformats.org/officeDocument/2006/relationships/hyperlink" Target="https://onlywei.github.io/explain-git-with-d3/"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hyperlink" Target="https://git-scm.com/book/en/v2/Distributed-Git-Distributed-Workflows#ch05-distributed-git" TargetMode="External"/><Relationship Id="rId1" Type="http://schemas.openxmlformats.org/officeDocument/2006/relationships/slideLayout" Target="../slideLayouts/slideLayout4.xml"/><Relationship Id="rId6" Type="http://schemas.openxmlformats.org/officeDocument/2006/relationships/hyperlink" Target="https://guides.github.com/introduction/flow/index.html" TargetMode="External"/><Relationship Id="rId5" Type="http://schemas.openxmlformats.org/officeDocument/2006/relationships/hyperlink" Target="https://www.atlassian.com/git/tutorials/comparing-workflows/gitflow-workflow" TargetMode="External"/><Relationship Id="rId4" Type="http://schemas.openxmlformats.org/officeDocument/2006/relationships/hyperlink" Target="https://github.com/nvie/gitflow"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robots.thoughtbot.com/5-useful-tips-for-a-better-commit-message" TargetMode="External"/><Relationship Id="rId2" Type="http://schemas.openxmlformats.org/officeDocument/2006/relationships/hyperlink" Target="https://chris.beams.io/posts/git-commit/#seven-rules" TargetMode="External"/><Relationship Id="rId1" Type="http://schemas.openxmlformats.org/officeDocument/2006/relationships/slideLayout" Target="../slideLayouts/slideLayout4.xml"/><Relationship Id="rId6" Type="http://schemas.openxmlformats.org/officeDocument/2006/relationships/hyperlink" Target="https://help.github.com/articles/closing-issues-using-keywords/" TargetMode="External"/><Relationship Id="rId5" Type="http://schemas.openxmlformats.org/officeDocument/2006/relationships/hyperlink" Target="https://dpb.bitbucket.io/the-imperative-style-in-commits-and-docstrings.html" TargetMode="External"/><Relationship Id="rId4" Type="http://schemas.openxmlformats.org/officeDocument/2006/relationships/hyperlink" Target="https://tbaggery.com/2008/04/19/a-note-about-git-commit-message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D1CE-0581-9A49-BD64-196B76EDF76E}"/>
              </a:ext>
            </a:extLst>
          </p:cNvPr>
          <p:cNvSpPr>
            <a:spLocks noGrp="1"/>
          </p:cNvSpPr>
          <p:nvPr>
            <p:ph type="ctrTitle"/>
          </p:nvPr>
        </p:nvSpPr>
        <p:spPr/>
        <p:txBody>
          <a:bodyPr/>
          <a:lstStyle/>
          <a:p>
            <a:r>
              <a:rPr lang="en-US" dirty="0" err="1"/>
              <a:t>Gittin</a:t>
            </a:r>
            <a:r>
              <a:rPr lang="en-US" dirty="0"/>
              <a:t>’ * DONE</a:t>
            </a:r>
          </a:p>
        </p:txBody>
      </p:sp>
      <p:sp>
        <p:nvSpPr>
          <p:cNvPr id="3" name="Subtitle 2">
            <a:extLst>
              <a:ext uri="{FF2B5EF4-FFF2-40B4-BE49-F238E27FC236}">
                <a16:creationId xmlns:a16="http://schemas.microsoft.com/office/drawing/2014/main" id="{C816C218-0B00-2748-9A87-E36798330435}"/>
              </a:ext>
            </a:extLst>
          </p:cNvPr>
          <p:cNvSpPr>
            <a:spLocks noGrp="1"/>
          </p:cNvSpPr>
          <p:nvPr>
            <p:ph type="subTitle" idx="1"/>
          </p:nvPr>
        </p:nvSpPr>
        <p:spPr/>
        <p:txBody>
          <a:bodyPr/>
          <a:lstStyle/>
          <a:p>
            <a:r>
              <a:rPr lang="en-US" dirty="0"/>
              <a:t>a guide to using </a:t>
            </a:r>
            <a:r>
              <a:rPr lang="en-US" dirty="0" err="1"/>
              <a:t>Git</a:t>
            </a:r>
            <a:r>
              <a:rPr lang="en-US" dirty="0"/>
              <a:t> and GitHub for collaborative data science</a:t>
            </a:r>
          </a:p>
          <a:p>
            <a:r>
              <a:rPr lang="en-US" dirty="0"/>
              <a:t>by Matt Tranquada</a:t>
            </a:r>
          </a:p>
          <a:p>
            <a:endParaRPr lang="en-US" dirty="0"/>
          </a:p>
        </p:txBody>
      </p:sp>
    </p:spTree>
    <p:extLst>
      <p:ext uri="{BB962C8B-B14F-4D97-AF65-F5344CB8AC3E}">
        <p14:creationId xmlns:p14="http://schemas.microsoft.com/office/powerpoint/2010/main" val="3887226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89A4-8894-0A45-82C5-20CDF93AE81D}"/>
              </a:ext>
            </a:extLst>
          </p:cNvPr>
          <p:cNvSpPr>
            <a:spLocks noGrp="1"/>
          </p:cNvSpPr>
          <p:nvPr>
            <p:ph type="title"/>
          </p:nvPr>
        </p:nvSpPr>
        <p:spPr/>
        <p:txBody>
          <a:bodyPr/>
          <a:lstStyle/>
          <a:p>
            <a:r>
              <a:rPr lang="en-US" dirty="0" err="1"/>
              <a:t>Git</a:t>
            </a:r>
            <a:r>
              <a:rPr lang="en-US" dirty="0"/>
              <a:t> CONCEPTS: BLOBS, Hashes, and Trees</a:t>
            </a:r>
          </a:p>
        </p:txBody>
      </p:sp>
      <p:sp>
        <p:nvSpPr>
          <p:cNvPr id="3" name="Content Placeholder 2">
            <a:extLst>
              <a:ext uri="{FF2B5EF4-FFF2-40B4-BE49-F238E27FC236}">
                <a16:creationId xmlns:a16="http://schemas.microsoft.com/office/drawing/2014/main" id="{10B5B493-740D-2348-BBFB-F52F20D674AB}"/>
              </a:ext>
            </a:extLst>
          </p:cNvPr>
          <p:cNvSpPr>
            <a:spLocks noGrp="1"/>
          </p:cNvSpPr>
          <p:nvPr>
            <p:ph idx="1"/>
          </p:nvPr>
        </p:nvSpPr>
        <p:spPr>
          <a:xfrm>
            <a:off x="838200" y="1721168"/>
            <a:ext cx="10515600" cy="1239746"/>
          </a:xfrm>
        </p:spPr>
        <p:txBody>
          <a:bodyPr>
            <a:normAutofit/>
          </a:bodyPr>
          <a:lstStyle/>
          <a:p>
            <a:r>
              <a:rPr lang="en-US" sz="2000" dirty="0"/>
              <a:t>At the core of </a:t>
            </a:r>
            <a:r>
              <a:rPr lang="en-US" sz="2000" dirty="0" err="1"/>
              <a:t>Git</a:t>
            </a:r>
            <a:r>
              <a:rPr lang="en-US" sz="2000" dirty="0"/>
              <a:t> is a </a:t>
            </a:r>
            <a:r>
              <a:rPr lang="en-US" sz="2000" b="1" dirty="0"/>
              <a:t>key-value data store</a:t>
            </a:r>
            <a:r>
              <a:rPr lang="en-US" sz="2000" dirty="0"/>
              <a:t> that allows you to put </a:t>
            </a:r>
            <a:r>
              <a:rPr lang="en-US" sz="2000" b="1" dirty="0"/>
              <a:t>any kind of content</a:t>
            </a:r>
            <a:r>
              <a:rPr lang="en-US" sz="2000" dirty="0"/>
              <a:t> into </a:t>
            </a:r>
            <a:r>
              <a:rPr lang="en-US" sz="2000" dirty="0" err="1"/>
              <a:t>Git</a:t>
            </a:r>
            <a:r>
              <a:rPr lang="en-US" sz="2000" dirty="0"/>
              <a:t> and get back </a:t>
            </a:r>
            <a:r>
              <a:rPr lang="en-US" sz="2000" b="1" dirty="0"/>
              <a:t>a unique key</a:t>
            </a:r>
            <a:r>
              <a:rPr lang="en-US" sz="2000" dirty="0"/>
              <a:t> to retrieve that content again</a:t>
            </a:r>
          </a:p>
          <a:p>
            <a:pPr lvl="1"/>
            <a:r>
              <a:rPr lang="en-US" sz="1800" i="1" dirty="0"/>
              <a:t>It may help to think of this like a coat check – each object that goes into the data store gets a unique ticket to pick it up, but there is no distinction about the kind of coat, the owner, etc.</a:t>
            </a:r>
          </a:p>
        </p:txBody>
      </p:sp>
      <p:sp>
        <p:nvSpPr>
          <p:cNvPr id="4" name="Date Placeholder 3">
            <a:extLst>
              <a:ext uri="{FF2B5EF4-FFF2-40B4-BE49-F238E27FC236}">
                <a16:creationId xmlns:a16="http://schemas.microsoft.com/office/drawing/2014/main" id="{128586F7-6BCF-CB42-8938-F5CBBEA8792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2C8BDE9-7E2A-3A45-8111-1933D8E36FE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CAB9837-5E84-4043-AE61-8F9C9C00B1B1}"/>
              </a:ext>
            </a:extLst>
          </p:cNvPr>
          <p:cNvSpPr>
            <a:spLocks noGrp="1"/>
          </p:cNvSpPr>
          <p:nvPr>
            <p:ph type="sldNum" sz="quarter" idx="12"/>
          </p:nvPr>
        </p:nvSpPr>
        <p:spPr/>
        <p:txBody>
          <a:bodyPr/>
          <a:lstStyle/>
          <a:p>
            <a:fld id="{7C13B1F0-92EC-E545-B629-AD58957A63EF}" type="slidenum">
              <a:rPr lang="en-US" smtClean="0"/>
              <a:t>10</a:t>
            </a:fld>
            <a:endParaRPr lang="en-US"/>
          </a:p>
        </p:txBody>
      </p:sp>
      <p:pic>
        <p:nvPicPr>
          <p:cNvPr id="7" name="Picture 6">
            <a:extLst>
              <a:ext uri="{FF2B5EF4-FFF2-40B4-BE49-F238E27FC236}">
                <a16:creationId xmlns:a16="http://schemas.microsoft.com/office/drawing/2014/main" id="{F9287E88-9274-5948-95B3-0425961D598C}"/>
              </a:ext>
            </a:extLst>
          </p:cNvPr>
          <p:cNvPicPr>
            <a:picLocks noChangeAspect="1"/>
          </p:cNvPicPr>
          <p:nvPr/>
        </p:nvPicPr>
        <p:blipFill>
          <a:blip r:embed="rId2"/>
          <a:stretch>
            <a:fillRect/>
          </a:stretch>
        </p:blipFill>
        <p:spPr>
          <a:xfrm>
            <a:off x="8340403" y="3089791"/>
            <a:ext cx="3187565" cy="235879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22DF67E-A1DA-F34D-AAA3-88E0AE7C11E4}"/>
              </a:ext>
            </a:extLst>
          </p:cNvPr>
          <p:cNvSpPr/>
          <p:nvPr/>
        </p:nvSpPr>
        <p:spPr>
          <a:xfrm>
            <a:off x="838199" y="2868807"/>
            <a:ext cx="7522029" cy="3416320"/>
          </a:xfrm>
          <a:prstGeom prst="rect">
            <a:avLst/>
          </a:prstGeom>
        </p:spPr>
        <p:txBody>
          <a:bodyPr wrap="square">
            <a:spAutoFit/>
          </a:bodyPr>
          <a:lstStyle/>
          <a:p>
            <a:pPr marL="342900" indent="-342900">
              <a:buFont typeface="LucidaGrande" panose="020B0600040502020204" pitchFamily="34" charset="0"/>
              <a:buChar char="▸"/>
            </a:pPr>
            <a:r>
              <a:rPr lang="en-US" sz="2000" dirty="0"/>
              <a:t>Every time an object is added to the </a:t>
            </a:r>
            <a:r>
              <a:rPr lang="en-US" sz="2000" dirty="0" err="1"/>
              <a:t>Git</a:t>
            </a:r>
            <a:r>
              <a:rPr lang="en-US" sz="2000" dirty="0"/>
              <a:t> object data store it generates a </a:t>
            </a:r>
            <a:r>
              <a:rPr lang="en-US" sz="2000" b="1" dirty="0"/>
              <a:t>40-character checksum hash </a:t>
            </a:r>
            <a:r>
              <a:rPr lang="en-US" sz="2000" dirty="0"/>
              <a:t>of the content you store (plus a header) called the </a:t>
            </a:r>
            <a:r>
              <a:rPr lang="en-US" sz="2000" b="1" dirty="0"/>
              <a:t>SHA-1 hash</a:t>
            </a:r>
          </a:p>
          <a:p>
            <a:pPr marL="342900" indent="-342900">
              <a:buFont typeface="LucidaGrande" panose="020B0600040502020204" pitchFamily="34" charset="0"/>
              <a:buChar char="▸"/>
            </a:pPr>
            <a:r>
              <a:rPr lang="en-US" sz="2000" dirty="0"/>
              <a:t>The first 2 characters of the hash will be used to name a subdirectory in the </a:t>
            </a:r>
            <a:r>
              <a:rPr lang="en-US" dirty="0">
                <a:latin typeface="Courier" pitchFamily="2" charset="0"/>
              </a:rPr>
              <a:t>/objects</a:t>
            </a:r>
            <a:r>
              <a:rPr lang="en-US" sz="2000" dirty="0">
                <a:latin typeface="Europa-Light" panose="02000000000000000000" pitchFamily="2" charset="77"/>
              </a:rPr>
              <a:t> </a:t>
            </a:r>
            <a:r>
              <a:rPr lang="en-US" sz="2000" dirty="0"/>
              <a:t>folder, and the other 38 characters are used to name the </a:t>
            </a:r>
            <a:r>
              <a:rPr lang="en-US" sz="2000" b="1" dirty="0"/>
              <a:t>blob</a:t>
            </a:r>
            <a:r>
              <a:rPr lang="en-US" sz="2000" dirty="0"/>
              <a:t> file within</a:t>
            </a:r>
          </a:p>
          <a:p>
            <a:pPr marL="742950" lvl="1" indent="-285750">
              <a:buFont typeface="LucidaGrande" panose="020B0600040502020204" pitchFamily="34" charset="0"/>
              <a:buChar char="▸"/>
            </a:pPr>
            <a:r>
              <a:rPr lang="en-US" i="1" dirty="0"/>
              <a:t>A blob is a kind of data object that only contains content without any filename</a:t>
            </a:r>
          </a:p>
          <a:p>
            <a:pPr marL="342900" indent="-342900">
              <a:buFont typeface="LucidaGrande" panose="020B0600040502020204" pitchFamily="34" charset="0"/>
              <a:buChar char="▸"/>
            </a:pPr>
            <a:r>
              <a:rPr lang="en-US" sz="2000" dirty="0"/>
              <a:t>To track the filenames and relationships between files, </a:t>
            </a:r>
            <a:r>
              <a:rPr lang="en-US" sz="2000" dirty="0" err="1"/>
              <a:t>Git</a:t>
            </a:r>
            <a:r>
              <a:rPr lang="en-US" sz="2000" dirty="0"/>
              <a:t> has a second kind of object called a </a:t>
            </a:r>
            <a:r>
              <a:rPr lang="en-US" sz="2000" b="1" dirty="0"/>
              <a:t>tree </a:t>
            </a:r>
            <a:r>
              <a:rPr lang="en-US" sz="2000" dirty="0"/>
              <a:t>– each tree contains one or more tree entries containing an SHA-1 + mode, type, and filename</a:t>
            </a:r>
          </a:p>
        </p:txBody>
      </p:sp>
      <p:sp>
        <p:nvSpPr>
          <p:cNvPr id="9" name="TextBox 8">
            <a:extLst>
              <a:ext uri="{FF2B5EF4-FFF2-40B4-BE49-F238E27FC236}">
                <a16:creationId xmlns:a16="http://schemas.microsoft.com/office/drawing/2014/main" id="{ABC44F3D-B6D8-1740-A51F-B2C2F62E0119}"/>
              </a:ext>
            </a:extLst>
          </p:cNvPr>
          <p:cNvSpPr txBox="1"/>
          <p:nvPr/>
        </p:nvSpPr>
        <p:spPr>
          <a:xfrm>
            <a:off x="7602730" y="5490232"/>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Blobs in a Tree</a:t>
            </a:r>
          </a:p>
        </p:txBody>
      </p:sp>
    </p:spTree>
    <p:extLst>
      <p:ext uri="{BB962C8B-B14F-4D97-AF65-F5344CB8AC3E}">
        <p14:creationId xmlns:p14="http://schemas.microsoft.com/office/powerpoint/2010/main" val="1940292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AFA9-F3B5-F442-AABB-30371ABABB39}"/>
              </a:ext>
            </a:extLst>
          </p:cNvPr>
          <p:cNvSpPr>
            <a:spLocks noGrp="1"/>
          </p:cNvSpPr>
          <p:nvPr>
            <p:ph type="title"/>
          </p:nvPr>
        </p:nvSpPr>
        <p:spPr/>
        <p:txBody>
          <a:bodyPr/>
          <a:lstStyle/>
          <a:p>
            <a:r>
              <a:rPr lang="en-US" dirty="0" err="1"/>
              <a:t>Git</a:t>
            </a:r>
            <a:r>
              <a:rPr lang="en-US" dirty="0"/>
              <a:t> CONCEPTS: BLOBS, Hashes, and Trees</a:t>
            </a:r>
          </a:p>
        </p:txBody>
      </p:sp>
      <p:pic>
        <p:nvPicPr>
          <p:cNvPr id="7" name="Content Placeholder 6">
            <a:extLst>
              <a:ext uri="{FF2B5EF4-FFF2-40B4-BE49-F238E27FC236}">
                <a16:creationId xmlns:a16="http://schemas.microsoft.com/office/drawing/2014/main" id="{4BAFD827-F5CD-D947-AE0B-667CB8AA4D96}"/>
              </a:ext>
            </a:extLst>
          </p:cNvPr>
          <p:cNvPicPr>
            <a:picLocks noGrp="1" noChangeAspect="1"/>
          </p:cNvPicPr>
          <p:nvPr>
            <p:ph idx="1"/>
          </p:nvPr>
        </p:nvPicPr>
        <p:blipFill>
          <a:blip r:embed="rId2"/>
          <a:stretch>
            <a:fillRect/>
          </a:stretch>
        </p:blipFill>
        <p:spPr>
          <a:xfrm>
            <a:off x="3556000" y="2104343"/>
            <a:ext cx="5080000" cy="3759200"/>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BFC3FBF-A32A-2442-A375-1831D5F32289}"/>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17BCFFB-8A9E-F244-8182-21EFD0B7B0A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591D92CF-6B08-9744-87EF-EFFE5FDCC3F6}"/>
              </a:ext>
            </a:extLst>
          </p:cNvPr>
          <p:cNvSpPr>
            <a:spLocks noGrp="1"/>
          </p:cNvSpPr>
          <p:nvPr>
            <p:ph type="sldNum" sz="quarter" idx="12"/>
          </p:nvPr>
        </p:nvSpPr>
        <p:spPr/>
        <p:txBody>
          <a:bodyPr/>
          <a:lstStyle/>
          <a:p>
            <a:fld id="{7C13B1F0-92EC-E545-B629-AD58957A63EF}" type="slidenum">
              <a:rPr lang="en-US" smtClean="0"/>
              <a:t>11</a:t>
            </a:fld>
            <a:endParaRPr lang="en-US"/>
          </a:p>
        </p:txBody>
      </p:sp>
      <p:sp>
        <p:nvSpPr>
          <p:cNvPr id="8" name="TextBox 7">
            <a:extLst>
              <a:ext uri="{FF2B5EF4-FFF2-40B4-BE49-F238E27FC236}">
                <a16:creationId xmlns:a16="http://schemas.microsoft.com/office/drawing/2014/main" id="{01FB0DF5-5F08-744A-9207-8AF06966E58D}"/>
              </a:ext>
            </a:extLst>
          </p:cNvPr>
          <p:cNvSpPr txBox="1"/>
          <p:nvPr/>
        </p:nvSpPr>
        <p:spPr>
          <a:xfrm>
            <a:off x="3786316" y="5911567"/>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A diagram of a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Tree object</a:t>
            </a:r>
          </a:p>
        </p:txBody>
      </p:sp>
      <p:sp>
        <p:nvSpPr>
          <p:cNvPr id="9" name="TextBox 8">
            <a:extLst>
              <a:ext uri="{FF2B5EF4-FFF2-40B4-BE49-F238E27FC236}">
                <a16:creationId xmlns:a16="http://schemas.microsoft.com/office/drawing/2014/main" id="{45B0AA57-B649-8548-9FFC-821DF9AA2002}"/>
              </a:ext>
            </a:extLst>
          </p:cNvPr>
          <p:cNvSpPr txBox="1"/>
          <p:nvPr/>
        </p:nvSpPr>
        <p:spPr>
          <a:xfrm>
            <a:off x="2790564" y="1908182"/>
            <a:ext cx="2654202"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Shortened SHA-1 hash pointer</a:t>
            </a:r>
          </a:p>
        </p:txBody>
      </p:sp>
      <p:sp>
        <p:nvSpPr>
          <p:cNvPr id="10" name="TextBox 9">
            <a:extLst>
              <a:ext uri="{FF2B5EF4-FFF2-40B4-BE49-F238E27FC236}">
                <a16:creationId xmlns:a16="http://schemas.microsoft.com/office/drawing/2014/main" id="{D47648F5-C14D-9548-87CC-64D9096DF960}"/>
              </a:ext>
            </a:extLst>
          </p:cNvPr>
          <p:cNvSpPr txBox="1"/>
          <p:nvPr/>
        </p:nvSpPr>
        <p:spPr>
          <a:xfrm>
            <a:off x="2823028" y="2706202"/>
            <a:ext cx="1035859"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Filename</a:t>
            </a:r>
          </a:p>
        </p:txBody>
      </p:sp>
      <p:sp>
        <p:nvSpPr>
          <p:cNvPr id="11" name="TextBox 10">
            <a:extLst>
              <a:ext uri="{FF2B5EF4-FFF2-40B4-BE49-F238E27FC236}">
                <a16:creationId xmlns:a16="http://schemas.microsoft.com/office/drawing/2014/main" id="{322983A0-FAA7-6B4F-8F87-41B8531AFA61}"/>
              </a:ext>
            </a:extLst>
          </p:cNvPr>
          <p:cNvSpPr txBox="1"/>
          <p:nvPr/>
        </p:nvSpPr>
        <p:spPr>
          <a:xfrm>
            <a:off x="2790564" y="5032811"/>
            <a:ext cx="1850573" cy="369332"/>
          </a:xfrm>
          <a:prstGeom prst="rect">
            <a:avLst/>
          </a:prstGeom>
          <a:noFill/>
        </p:spPr>
        <p:txBody>
          <a:bodyPr wrap="square" rtlCol="0">
            <a:spAutoFit/>
          </a:bodyPr>
          <a:lstStyle/>
          <a:p>
            <a:r>
              <a:rPr lang="en-US" dirty="0">
                <a:solidFill>
                  <a:schemeClr val="accent2"/>
                </a:solidFill>
                <a:latin typeface="Bebas Neue" panose="020B0606020202050201" pitchFamily="34" charset="77"/>
              </a:rPr>
              <a:t>Example Description</a:t>
            </a:r>
          </a:p>
        </p:txBody>
      </p:sp>
      <p:cxnSp>
        <p:nvCxnSpPr>
          <p:cNvPr id="13" name="Straight Arrow Connector 12">
            <a:extLst>
              <a:ext uri="{FF2B5EF4-FFF2-40B4-BE49-F238E27FC236}">
                <a16:creationId xmlns:a16="http://schemas.microsoft.com/office/drawing/2014/main" id="{E456603A-499C-A64C-B3A3-9518369A43D5}"/>
              </a:ext>
            </a:extLst>
          </p:cNvPr>
          <p:cNvCxnSpPr>
            <a:stCxn id="11" idx="0"/>
          </p:cNvCxnSpPr>
          <p:nvPr/>
        </p:nvCxnSpPr>
        <p:spPr>
          <a:xfrm flipV="1">
            <a:off x="3715851" y="4201884"/>
            <a:ext cx="638435" cy="830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7ECF17B-790A-9141-B3CE-61B394D25A87}"/>
              </a:ext>
            </a:extLst>
          </p:cNvPr>
          <p:cNvCxnSpPr>
            <a:cxnSpLocks/>
          </p:cNvCxnSpPr>
          <p:nvPr/>
        </p:nvCxnSpPr>
        <p:spPr>
          <a:xfrm>
            <a:off x="3714230" y="2878637"/>
            <a:ext cx="926907" cy="2962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8BF6B0D-7679-5845-A829-1346255C3DCB}"/>
              </a:ext>
            </a:extLst>
          </p:cNvPr>
          <p:cNvCxnSpPr>
            <a:cxnSpLocks/>
          </p:cNvCxnSpPr>
          <p:nvPr/>
        </p:nvCxnSpPr>
        <p:spPr>
          <a:xfrm>
            <a:off x="4496088" y="2204949"/>
            <a:ext cx="926907" cy="1790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8059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8D23-4FE8-4A4D-898F-C88430A03C9B}"/>
              </a:ext>
            </a:extLst>
          </p:cNvPr>
          <p:cNvSpPr>
            <a:spLocks noGrp="1"/>
          </p:cNvSpPr>
          <p:nvPr>
            <p:ph type="title"/>
          </p:nvPr>
        </p:nvSpPr>
        <p:spPr/>
        <p:txBody>
          <a:bodyPr/>
          <a:lstStyle/>
          <a:p>
            <a:r>
              <a:rPr lang="en-US" dirty="0"/>
              <a:t>GIT CONCEPTS: Four File States</a:t>
            </a:r>
          </a:p>
        </p:txBody>
      </p:sp>
      <p:sp>
        <p:nvSpPr>
          <p:cNvPr id="3" name="Content Placeholder 2">
            <a:extLst>
              <a:ext uri="{FF2B5EF4-FFF2-40B4-BE49-F238E27FC236}">
                <a16:creationId xmlns:a16="http://schemas.microsoft.com/office/drawing/2014/main" id="{A3177568-EC18-1D47-9857-80B631DF08B3}"/>
              </a:ext>
            </a:extLst>
          </p:cNvPr>
          <p:cNvSpPr>
            <a:spLocks noGrp="1"/>
          </p:cNvSpPr>
          <p:nvPr>
            <p:ph idx="1"/>
          </p:nvPr>
        </p:nvSpPr>
        <p:spPr>
          <a:xfrm>
            <a:off x="838199" y="1721168"/>
            <a:ext cx="5105401" cy="4538955"/>
          </a:xfrm>
        </p:spPr>
        <p:txBody>
          <a:bodyPr>
            <a:normAutofit lnSpcReduction="10000"/>
          </a:bodyPr>
          <a:lstStyle/>
          <a:p>
            <a:r>
              <a:rPr lang="en-US" sz="2000" dirty="0"/>
              <a:t>With respect to the </a:t>
            </a:r>
            <a:r>
              <a:rPr lang="en-US" sz="2000" i="1" dirty="0"/>
              <a:t>files</a:t>
            </a:r>
            <a:r>
              <a:rPr lang="en-US" sz="2000" dirty="0"/>
              <a:t> as you see them in the working directory of your local repository, </a:t>
            </a:r>
            <a:r>
              <a:rPr lang="en-US" sz="2000" dirty="0" err="1"/>
              <a:t>Git</a:t>
            </a:r>
            <a:r>
              <a:rPr lang="en-US" sz="2000" dirty="0"/>
              <a:t> sees them as being in one of four states:</a:t>
            </a:r>
          </a:p>
          <a:p>
            <a:pPr lvl="1"/>
            <a:r>
              <a:rPr lang="en-US" sz="1800" b="1" dirty="0">
                <a:solidFill>
                  <a:srgbClr val="4C4643"/>
                </a:solidFill>
                <a:latin typeface="Courier" pitchFamily="2" charset="0"/>
              </a:rPr>
              <a:t>Untracked</a:t>
            </a:r>
            <a:r>
              <a:rPr lang="en-US" sz="1800" dirty="0"/>
              <a:t> : </a:t>
            </a:r>
            <a:r>
              <a:rPr lang="en-US" sz="1800" dirty="0" err="1"/>
              <a:t>Git</a:t>
            </a:r>
            <a:r>
              <a:rPr lang="en-US" sz="1800" dirty="0"/>
              <a:t> isn’t tracking the file so it won’t monitor any changes</a:t>
            </a:r>
          </a:p>
          <a:p>
            <a:pPr lvl="1"/>
            <a:r>
              <a:rPr lang="en-US" sz="1800" b="1" dirty="0">
                <a:solidFill>
                  <a:srgbClr val="00909B"/>
                </a:solidFill>
                <a:latin typeface="Courier" pitchFamily="2" charset="0"/>
              </a:rPr>
              <a:t>Unmodified</a:t>
            </a:r>
            <a:r>
              <a:rPr lang="en-US" sz="1800" dirty="0"/>
              <a:t> : </a:t>
            </a:r>
            <a:r>
              <a:rPr lang="en-US" sz="1800" dirty="0" err="1"/>
              <a:t>Git</a:t>
            </a:r>
            <a:r>
              <a:rPr lang="en-US" sz="1800" dirty="0"/>
              <a:t> has recorded the current state of the file in a previous commit already</a:t>
            </a:r>
          </a:p>
          <a:p>
            <a:pPr lvl="1"/>
            <a:r>
              <a:rPr lang="en-US" sz="1800" b="1" dirty="0">
                <a:solidFill>
                  <a:srgbClr val="CEA000"/>
                </a:solidFill>
                <a:latin typeface="Courier" pitchFamily="2" charset="0"/>
              </a:rPr>
              <a:t>Modified</a:t>
            </a:r>
            <a:r>
              <a:rPr lang="en-US" sz="1800" dirty="0"/>
              <a:t> : A file has been edited, but the changes have not been staged yet</a:t>
            </a:r>
          </a:p>
          <a:p>
            <a:pPr lvl="1"/>
            <a:r>
              <a:rPr lang="en-US" sz="1800" b="1" dirty="0">
                <a:solidFill>
                  <a:srgbClr val="F74C16"/>
                </a:solidFill>
                <a:latin typeface="Courier" pitchFamily="2" charset="0"/>
              </a:rPr>
              <a:t>Staged</a:t>
            </a:r>
            <a:r>
              <a:rPr lang="en-US" sz="1800" dirty="0"/>
              <a:t> : Changes are packaged up as a “snapshot” and ready to be recorded in the </a:t>
            </a:r>
            <a:r>
              <a:rPr lang="en-US" sz="1800" dirty="0" err="1"/>
              <a:t>Git</a:t>
            </a:r>
            <a:r>
              <a:rPr lang="en-US" sz="1800" dirty="0"/>
              <a:t> data store</a:t>
            </a:r>
          </a:p>
          <a:p>
            <a:r>
              <a:rPr lang="en-US" sz="2000" dirty="0"/>
              <a:t>Once a </a:t>
            </a:r>
            <a:r>
              <a:rPr lang="en-US" sz="2000" b="1" dirty="0"/>
              <a:t>commit</a:t>
            </a:r>
            <a:r>
              <a:rPr lang="en-US" sz="2000" dirty="0"/>
              <a:t> has been submitted, the included files in the working directory revert to the unmodified state</a:t>
            </a:r>
          </a:p>
        </p:txBody>
      </p:sp>
      <p:sp>
        <p:nvSpPr>
          <p:cNvPr id="4" name="Date Placeholder 3">
            <a:extLst>
              <a:ext uri="{FF2B5EF4-FFF2-40B4-BE49-F238E27FC236}">
                <a16:creationId xmlns:a16="http://schemas.microsoft.com/office/drawing/2014/main" id="{19B88C46-6910-174D-B0A1-51065CAEAC8F}"/>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A35B9AC1-9915-A94A-A400-0FE333A099F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5094EBF-FAE9-514B-AE77-67125F75CFEB}"/>
              </a:ext>
            </a:extLst>
          </p:cNvPr>
          <p:cNvSpPr>
            <a:spLocks noGrp="1"/>
          </p:cNvSpPr>
          <p:nvPr>
            <p:ph type="sldNum" sz="quarter" idx="12"/>
          </p:nvPr>
        </p:nvSpPr>
        <p:spPr/>
        <p:txBody>
          <a:bodyPr/>
          <a:lstStyle/>
          <a:p>
            <a:fld id="{7C13B1F0-92EC-E545-B629-AD58957A63EF}" type="slidenum">
              <a:rPr lang="en-US" smtClean="0"/>
              <a:t>12</a:t>
            </a:fld>
            <a:endParaRPr lang="en-US"/>
          </a:p>
        </p:txBody>
      </p:sp>
      <p:pic>
        <p:nvPicPr>
          <p:cNvPr id="7" name="Picture 6">
            <a:extLst>
              <a:ext uri="{FF2B5EF4-FFF2-40B4-BE49-F238E27FC236}">
                <a16:creationId xmlns:a16="http://schemas.microsoft.com/office/drawing/2014/main" id="{328D4494-5DD9-EF48-AA2A-BAD2930043A9}"/>
              </a:ext>
            </a:extLst>
          </p:cNvPr>
          <p:cNvPicPr>
            <a:picLocks noChangeAspect="1"/>
          </p:cNvPicPr>
          <p:nvPr/>
        </p:nvPicPr>
        <p:blipFill>
          <a:blip r:embed="rId2"/>
          <a:stretch>
            <a:fillRect/>
          </a:stretch>
        </p:blipFill>
        <p:spPr>
          <a:xfrm>
            <a:off x="6273800" y="2653153"/>
            <a:ext cx="5080000" cy="20955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0B45F8E-0FE0-C344-881C-42B4C0321D0F}"/>
              </a:ext>
            </a:extLst>
          </p:cNvPr>
          <p:cNvSpPr txBox="1"/>
          <p:nvPr/>
        </p:nvSpPr>
        <p:spPr>
          <a:xfrm>
            <a:off x="6504116" y="4943736"/>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four file states within </a:t>
            </a:r>
            <a:r>
              <a:rPr lang="en-US" sz="1400" i="1" dirty="0" err="1">
                <a:latin typeface="Europa-Light LightItalic" panose="02000000000000000000" pitchFamily="2" charset="77"/>
              </a:rPr>
              <a:t>Git</a:t>
            </a:r>
            <a:endParaRPr lang="en-US" sz="1400" i="1" dirty="0">
              <a:latin typeface="Europa-Light LightItalic" panose="02000000000000000000" pitchFamily="2" charset="77"/>
            </a:endParaRPr>
          </a:p>
        </p:txBody>
      </p:sp>
    </p:spTree>
    <p:extLst>
      <p:ext uri="{BB962C8B-B14F-4D97-AF65-F5344CB8AC3E}">
        <p14:creationId xmlns:p14="http://schemas.microsoft.com/office/powerpoint/2010/main" val="2812255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2A4A-1F27-A549-BBB9-16A7E7546D6F}"/>
              </a:ext>
            </a:extLst>
          </p:cNvPr>
          <p:cNvSpPr>
            <a:spLocks noGrp="1"/>
          </p:cNvSpPr>
          <p:nvPr>
            <p:ph type="title"/>
          </p:nvPr>
        </p:nvSpPr>
        <p:spPr/>
        <p:txBody>
          <a:bodyPr/>
          <a:lstStyle/>
          <a:p>
            <a:r>
              <a:rPr lang="en-US" dirty="0"/>
              <a:t>GIT CONCEPTS: Three GIT States, three Working Sections</a:t>
            </a:r>
          </a:p>
        </p:txBody>
      </p:sp>
      <p:sp>
        <p:nvSpPr>
          <p:cNvPr id="3" name="Content Placeholder 2">
            <a:extLst>
              <a:ext uri="{FF2B5EF4-FFF2-40B4-BE49-F238E27FC236}">
                <a16:creationId xmlns:a16="http://schemas.microsoft.com/office/drawing/2014/main" id="{04478C4A-0DC9-7D4D-9EA7-2DFF6329E7B1}"/>
              </a:ext>
            </a:extLst>
          </p:cNvPr>
          <p:cNvSpPr>
            <a:spLocks noGrp="1"/>
          </p:cNvSpPr>
          <p:nvPr>
            <p:ph idx="1"/>
          </p:nvPr>
        </p:nvSpPr>
        <p:spPr>
          <a:xfrm>
            <a:off x="838200" y="1721168"/>
            <a:ext cx="5708904" cy="4622482"/>
          </a:xfrm>
        </p:spPr>
        <p:txBody>
          <a:bodyPr>
            <a:normAutofit lnSpcReduction="10000"/>
          </a:bodyPr>
          <a:lstStyle/>
          <a:p>
            <a:r>
              <a:rPr lang="en-US" sz="1800" dirty="0" err="1"/>
              <a:t>Git</a:t>
            </a:r>
            <a:r>
              <a:rPr lang="en-US" sz="1800" dirty="0"/>
              <a:t> has three main states that your files can be in:</a:t>
            </a:r>
          </a:p>
          <a:p>
            <a:pPr lvl="1"/>
            <a:r>
              <a:rPr lang="en-US" sz="1600" b="1" dirty="0">
                <a:solidFill>
                  <a:srgbClr val="F74C16"/>
                </a:solidFill>
                <a:latin typeface="Courier" pitchFamily="2" charset="0"/>
              </a:rPr>
              <a:t>Modified</a:t>
            </a:r>
            <a:r>
              <a:rPr lang="en-US" sz="1600" b="1" dirty="0"/>
              <a:t> </a:t>
            </a:r>
            <a:r>
              <a:rPr lang="en-US" sz="1600" dirty="0"/>
              <a:t>: A file has been changed, but those changes have not yet been recorded in the local database.</a:t>
            </a:r>
          </a:p>
          <a:p>
            <a:pPr lvl="1"/>
            <a:r>
              <a:rPr lang="en-US" sz="1600" b="1" dirty="0">
                <a:solidFill>
                  <a:srgbClr val="00909B"/>
                </a:solidFill>
                <a:latin typeface="Courier" pitchFamily="2" charset="0"/>
              </a:rPr>
              <a:t>Staged</a:t>
            </a:r>
            <a:r>
              <a:rPr lang="en-US" sz="1600" dirty="0"/>
              <a:t> : A modified file, in its current version, has been marked for inclusion in the next commit “snapshot”.</a:t>
            </a:r>
          </a:p>
          <a:p>
            <a:pPr lvl="1"/>
            <a:r>
              <a:rPr lang="en-US" sz="1600" b="1" dirty="0">
                <a:solidFill>
                  <a:srgbClr val="4C4643"/>
                </a:solidFill>
                <a:latin typeface="Courier" pitchFamily="2" charset="0"/>
              </a:rPr>
              <a:t>Committed</a:t>
            </a:r>
            <a:r>
              <a:rPr lang="en-US" sz="1600" b="1" dirty="0">
                <a:latin typeface="Courier" pitchFamily="2" charset="0"/>
              </a:rPr>
              <a:t> </a:t>
            </a:r>
            <a:r>
              <a:rPr lang="en-US" sz="1600" dirty="0"/>
              <a:t>: The data from a file has been safely stored in the local database.</a:t>
            </a:r>
          </a:p>
          <a:p>
            <a:r>
              <a:rPr lang="en-US" sz="1800" dirty="0"/>
              <a:t>These three states align with the three main sections of a </a:t>
            </a:r>
            <a:r>
              <a:rPr lang="en-US" sz="1800" dirty="0" err="1"/>
              <a:t>Git</a:t>
            </a:r>
            <a:r>
              <a:rPr lang="en-US" sz="1800" dirty="0"/>
              <a:t> project:</a:t>
            </a:r>
          </a:p>
          <a:p>
            <a:pPr lvl="1"/>
            <a:r>
              <a:rPr lang="en-US" sz="1600" b="1" dirty="0">
                <a:solidFill>
                  <a:srgbClr val="F74C16"/>
                </a:solidFill>
                <a:latin typeface="Courier" pitchFamily="2" charset="0"/>
              </a:rPr>
              <a:t>Working Directory</a:t>
            </a:r>
            <a:r>
              <a:rPr lang="en-US" sz="1600" dirty="0"/>
              <a:t> :  A single ”checkout” of one version of the project that is decompressed from the </a:t>
            </a:r>
            <a:r>
              <a:rPr lang="en-US" sz="1600" dirty="0" err="1"/>
              <a:t>Git</a:t>
            </a:r>
            <a:r>
              <a:rPr lang="en-US" sz="1600" dirty="0"/>
              <a:t> database and placed on disk.</a:t>
            </a:r>
          </a:p>
          <a:p>
            <a:pPr lvl="1"/>
            <a:r>
              <a:rPr lang="en-US" sz="1600" b="1" dirty="0">
                <a:solidFill>
                  <a:srgbClr val="00909B"/>
                </a:solidFill>
                <a:latin typeface="Courier" pitchFamily="2" charset="0"/>
              </a:rPr>
              <a:t>Staging Area [index]</a:t>
            </a:r>
            <a:r>
              <a:rPr lang="en-US" sz="1600" dirty="0"/>
              <a:t> :  The place where </a:t>
            </a:r>
          </a:p>
          <a:p>
            <a:pPr lvl="1"/>
            <a:r>
              <a:rPr lang="en-US" sz="1600" b="1" dirty="0">
                <a:solidFill>
                  <a:srgbClr val="4C4643"/>
                </a:solidFill>
                <a:latin typeface="Courier" pitchFamily="2" charset="0"/>
              </a:rPr>
              <a:t>Repository [.</a:t>
            </a:r>
            <a:r>
              <a:rPr lang="en-US" sz="1600" b="1" dirty="0" err="1">
                <a:solidFill>
                  <a:srgbClr val="4C4643"/>
                </a:solidFill>
                <a:latin typeface="Courier" pitchFamily="2" charset="0"/>
              </a:rPr>
              <a:t>git</a:t>
            </a:r>
            <a:r>
              <a:rPr lang="en-US" sz="1600" b="1" dirty="0">
                <a:solidFill>
                  <a:srgbClr val="4C4643"/>
                </a:solidFill>
                <a:latin typeface="Courier" pitchFamily="2" charset="0"/>
              </a:rPr>
              <a:t> directory]</a:t>
            </a:r>
            <a:r>
              <a:rPr lang="en-US" sz="1600" b="1" dirty="0">
                <a:solidFill>
                  <a:srgbClr val="4C4643"/>
                </a:solidFill>
              </a:rPr>
              <a:t> :</a:t>
            </a:r>
            <a:r>
              <a:rPr lang="en-US" sz="1600" dirty="0"/>
              <a:t> The place where </a:t>
            </a:r>
            <a:r>
              <a:rPr lang="en-US" sz="1600" dirty="0" err="1"/>
              <a:t>Git</a:t>
            </a:r>
            <a:r>
              <a:rPr lang="en-US" sz="1600" dirty="0"/>
              <a:t> stores the (</a:t>
            </a:r>
            <a:r>
              <a:rPr lang="en-US" sz="1600" dirty="0" err="1"/>
              <a:t>zlib</a:t>
            </a:r>
            <a:r>
              <a:rPr lang="en-US" sz="1600" dirty="0"/>
              <a:t> compressed) object database and metadata for the project. Copied when you use </a:t>
            </a:r>
            <a:r>
              <a:rPr lang="en-US" sz="1600" dirty="0" err="1">
                <a:latin typeface="Courier" pitchFamily="2" charset="0"/>
              </a:rPr>
              <a:t>git</a:t>
            </a:r>
            <a:r>
              <a:rPr lang="en-US" sz="1600" dirty="0">
                <a:latin typeface="Courier" pitchFamily="2" charset="0"/>
              </a:rPr>
              <a:t> clone</a:t>
            </a:r>
          </a:p>
        </p:txBody>
      </p:sp>
      <p:sp>
        <p:nvSpPr>
          <p:cNvPr id="4" name="Date Placeholder 3">
            <a:extLst>
              <a:ext uri="{FF2B5EF4-FFF2-40B4-BE49-F238E27FC236}">
                <a16:creationId xmlns:a16="http://schemas.microsoft.com/office/drawing/2014/main" id="{31B2A525-32B7-8443-897A-176A48CA13A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0997AC9-0E56-334C-871A-0686AEAA8C99}"/>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C22AACF-FD9D-0F40-8318-8A7225F5CBEE}"/>
              </a:ext>
            </a:extLst>
          </p:cNvPr>
          <p:cNvSpPr>
            <a:spLocks noGrp="1"/>
          </p:cNvSpPr>
          <p:nvPr>
            <p:ph type="sldNum" sz="quarter" idx="12"/>
          </p:nvPr>
        </p:nvSpPr>
        <p:spPr/>
        <p:txBody>
          <a:bodyPr/>
          <a:lstStyle/>
          <a:p>
            <a:fld id="{7C13B1F0-92EC-E545-B629-AD58957A63EF}" type="slidenum">
              <a:rPr lang="en-US" smtClean="0"/>
              <a:t>13</a:t>
            </a:fld>
            <a:endParaRPr lang="en-US"/>
          </a:p>
        </p:txBody>
      </p:sp>
      <p:pic>
        <p:nvPicPr>
          <p:cNvPr id="7" name="Picture 6">
            <a:extLst>
              <a:ext uri="{FF2B5EF4-FFF2-40B4-BE49-F238E27FC236}">
                <a16:creationId xmlns:a16="http://schemas.microsoft.com/office/drawing/2014/main" id="{6C3348EA-6C68-664A-9D64-966EF34E3A15}"/>
              </a:ext>
            </a:extLst>
          </p:cNvPr>
          <p:cNvPicPr>
            <a:picLocks noChangeAspect="1"/>
          </p:cNvPicPr>
          <p:nvPr/>
        </p:nvPicPr>
        <p:blipFill>
          <a:blip r:embed="rId2"/>
          <a:stretch>
            <a:fillRect/>
          </a:stretch>
        </p:blipFill>
        <p:spPr>
          <a:xfrm>
            <a:off x="6547104" y="2208428"/>
            <a:ext cx="5080000" cy="2794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D0B1D06-2DF6-EA4B-AE3C-E4B0958B7D77}"/>
              </a:ext>
            </a:extLst>
          </p:cNvPr>
          <p:cNvSpPr txBox="1"/>
          <p:nvPr/>
        </p:nvSpPr>
        <p:spPr>
          <a:xfrm>
            <a:off x="6777420" y="5113984"/>
            <a:ext cx="4619368" cy="523220"/>
          </a:xfrm>
          <a:prstGeom prst="rect">
            <a:avLst/>
          </a:prstGeom>
          <a:noFill/>
        </p:spPr>
        <p:txBody>
          <a:bodyPr wrap="square" rtlCol="0">
            <a:spAutoFit/>
          </a:bodyPr>
          <a:lstStyle/>
          <a:p>
            <a:pPr algn="ctr"/>
            <a:r>
              <a:rPr lang="en-US" sz="1400" i="1" dirty="0">
                <a:latin typeface="Europa-Light LightItalic" panose="02000000000000000000" pitchFamily="2" charset="77"/>
              </a:rPr>
              <a:t>The three sections of 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framework, which (from left) match the “Modified”, “Staged”, and “Committed” states</a:t>
            </a:r>
          </a:p>
        </p:txBody>
      </p:sp>
    </p:spTree>
    <p:extLst>
      <p:ext uri="{BB962C8B-B14F-4D97-AF65-F5344CB8AC3E}">
        <p14:creationId xmlns:p14="http://schemas.microsoft.com/office/powerpoint/2010/main" val="397112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89D2-C9D6-9D40-8B17-BEFE2117ED5C}"/>
              </a:ext>
            </a:extLst>
          </p:cNvPr>
          <p:cNvSpPr>
            <a:spLocks noGrp="1"/>
          </p:cNvSpPr>
          <p:nvPr>
            <p:ph type="title"/>
          </p:nvPr>
        </p:nvSpPr>
        <p:spPr/>
        <p:txBody>
          <a:bodyPr/>
          <a:lstStyle/>
          <a:p>
            <a:r>
              <a:rPr lang="en-US" dirty="0"/>
              <a:t>GIT CONCEPTS: SNAPSHOTS</a:t>
            </a:r>
          </a:p>
        </p:txBody>
      </p:sp>
      <p:sp>
        <p:nvSpPr>
          <p:cNvPr id="3" name="Text Placeholder 2">
            <a:extLst>
              <a:ext uri="{FF2B5EF4-FFF2-40B4-BE49-F238E27FC236}">
                <a16:creationId xmlns:a16="http://schemas.microsoft.com/office/drawing/2014/main" id="{26141A42-3AAE-ED43-87DF-B8FFA6090DB7}"/>
              </a:ext>
            </a:extLst>
          </p:cNvPr>
          <p:cNvSpPr>
            <a:spLocks noGrp="1"/>
          </p:cNvSpPr>
          <p:nvPr>
            <p:ph type="body" idx="1"/>
          </p:nvPr>
        </p:nvSpPr>
        <p:spPr/>
        <p:txBody>
          <a:bodyPr/>
          <a:lstStyle/>
          <a:p>
            <a:r>
              <a:rPr lang="en-US" dirty="0"/>
              <a:t>Delta-Based version control</a:t>
            </a:r>
          </a:p>
        </p:txBody>
      </p:sp>
      <p:pic>
        <p:nvPicPr>
          <p:cNvPr id="10" name="Content Placeholder 9">
            <a:extLst>
              <a:ext uri="{FF2B5EF4-FFF2-40B4-BE49-F238E27FC236}">
                <a16:creationId xmlns:a16="http://schemas.microsoft.com/office/drawing/2014/main" id="{49DCA36E-46E2-8A42-AA58-37EE95F9842E}"/>
              </a:ext>
            </a:extLst>
          </p:cNvPr>
          <p:cNvPicPr>
            <a:picLocks noGrp="1" noChangeAspect="1"/>
          </p:cNvPicPr>
          <p:nvPr>
            <p:ph sz="half" idx="2"/>
          </p:nvPr>
        </p:nvPicPr>
        <p:blipFill>
          <a:blip r:embed="rId2"/>
          <a:stretch>
            <a:fillRect/>
          </a:stretch>
        </p:blipFill>
        <p:spPr>
          <a:xfrm>
            <a:off x="878680" y="2434878"/>
            <a:ext cx="5080000" cy="1968500"/>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23828F1F-8ADB-7342-B460-8DDA7B68D87B}"/>
              </a:ext>
            </a:extLst>
          </p:cNvPr>
          <p:cNvSpPr>
            <a:spLocks noGrp="1"/>
          </p:cNvSpPr>
          <p:nvPr>
            <p:ph type="body" sz="quarter" idx="3"/>
          </p:nvPr>
        </p:nvSpPr>
        <p:spPr/>
        <p:txBody>
          <a:bodyPr/>
          <a:lstStyle/>
          <a:p>
            <a:r>
              <a:rPr lang="en-US" dirty="0"/>
              <a:t>Snapshot-based version control</a:t>
            </a:r>
          </a:p>
        </p:txBody>
      </p:sp>
      <p:pic>
        <p:nvPicPr>
          <p:cNvPr id="11" name="Content Placeholder 10">
            <a:extLst>
              <a:ext uri="{FF2B5EF4-FFF2-40B4-BE49-F238E27FC236}">
                <a16:creationId xmlns:a16="http://schemas.microsoft.com/office/drawing/2014/main" id="{38FB3880-B263-7A44-AB23-3A56644B6EDE}"/>
              </a:ext>
            </a:extLst>
          </p:cNvPr>
          <p:cNvPicPr>
            <a:picLocks noGrp="1" noChangeAspect="1"/>
          </p:cNvPicPr>
          <p:nvPr>
            <p:ph sz="quarter" idx="4"/>
          </p:nvPr>
        </p:nvPicPr>
        <p:blipFill>
          <a:blip r:embed="rId3"/>
          <a:stretch>
            <a:fillRect/>
          </a:stretch>
        </p:blipFill>
        <p:spPr>
          <a:xfrm>
            <a:off x="6223572" y="2450414"/>
            <a:ext cx="5080000" cy="1930400"/>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2A54091E-07EB-3A4C-B698-481177B00F49}"/>
              </a:ext>
            </a:extLst>
          </p:cNvPr>
          <p:cNvSpPr>
            <a:spLocks noGrp="1"/>
          </p:cNvSpPr>
          <p:nvPr>
            <p:ph type="dt" sz="half" idx="10"/>
          </p:nvPr>
        </p:nvSpPr>
        <p:spPr/>
        <p:txBody>
          <a:bodyPr/>
          <a:lstStyle/>
          <a:p>
            <a:r>
              <a:rPr lang="en-US"/>
              <a:t>3/27/18</a:t>
            </a:r>
          </a:p>
        </p:txBody>
      </p:sp>
      <p:sp>
        <p:nvSpPr>
          <p:cNvPr id="8" name="Footer Placeholder 7">
            <a:extLst>
              <a:ext uri="{FF2B5EF4-FFF2-40B4-BE49-F238E27FC236}">
                <a16:creationId xmlns:a16="http://schemas.microsoft.com/office/drawing/2014/main" id="{91153DE4-CB11-864A-B2D3-6A2A5ED65742}"/>
              </a:ext>
            </a:extLst>
          </p:cNvPr>
          <p:cNvSpPr>
            <a:spLocks noGrp="1"/>
          </p:cNvSpPr>
          <p:nvPr>
            <p:ph type="ftr" sz="quarter" idx="11"/>
          </p:nvPr>
        </p:nvSpPr>
        <p:spPr/>
        <p:txBody>
          <a:bodyPr/>
          <a:lstStyle/>
          <a:p>
            <a:r>
              <a:rPr lang="en-US"/>
              <a:t>GITTIN' * DONE</a:t>
            </a:r>
          </a:p>
        </p:txBody>
      </p:sp>
      <p:sp>
        <p:nvSpPr>
          <p:cNvPr id="9" name="Slide Number Placeholder 8">
            <a:extLst>
              <a:ext uri="{FF2B5EF4-FFF2-40B4-BE49-F238E27FC236}">
                <a16:creationId xmlns:a16="http://schemas.microsoft.com/office/drawing/2014/main" id="{4CD90039-E29C-984A-B8D9-20B3DE420793}"/>
              </a:ext>
            </a:extLst>
          </p:cNvPr>
          <p:cNvSpPr>
            <a:spLocks noGrp="1"/>
          </p:cNvSpPr>
          <p:nvPr>
            <p:ph type="sldNum" sz="quarter" idx="12"/>
          </p:nvPr>
        </p:nvSpPr>
        <p:spPr/>
        <p:txBody>
          <a:bodyPr/>
          <a:lstStyle/>
          <a:p>
            <a:fld id="{7C13B1F0-92EC-E545-B629-AD58957A63EF}" type="slidenum">
              <a:rPr lang="en-US" smtClean="0"/>
              <a:t>14</a:t>
            </a:fld>
            <a:endParaRPr lang="en-US"/>
          </a:p>
        </p:txBody>
      </p:sp>
      <p:sp>
        <p:nvSpPr>
          <p:cNvPr id="12" name="TextBox 11">
            <a:extLst>
              <a:ext uri="{FF2B5EF4-FFF2-40B4-BE49-F238E27FC236}">
                <a16:creationId xmlns:a16="http://schemas.microsoft.com/office/drawing/2014/main" id="{21270215-1D8D-204D-B0E1-DD2A148B7CBC}"/>
              </a:ext>
            </a:extLst>
          </p:cNvPr>
          <p:cNvSpPr txBox="1"/>
          <p:nvPr/>
        </p:nvSpPr>
        <p:spPr>
          <a:xfrm>
            <a:off x="839787" y="4596384"/>
            <a:ext cx="5118893" cy="1569660"/>
          </a:xfrm>
          <a:prstGeom prst="rect">
            <a:avLst/>
          </a:prstGeom>
          <a:noFill/>
        </p:spPr>
        <p:txBody>
          <a:bodyPr wrap="square" rtlCol="0">
            <a:spAutoFit/>
          </a:bodyPr>
          <a:lstStyle/>
          <a:p>
            <a:pPr marL="285750" indent="-285750">
              <a:buFont typeface="LucidaGrande" panose="020B0600040502020204" pitchFamily="34" charset="0"/>
              <a:buChar char="▸"/>
            </a:pPr>
            <a:r>
              <a:rPr lang="en-US" sz="1600" dirty="0">
                <a:latin typeface="Europa-Light" panose="02000000000000000000" pitchFamily="2" charset="77"/>
              </a:rPr>
              <a:t>Records all changes as diffs/deltas relative to the original file</a:t>
            </a:r>
          </a:p>
          <a:p>
            <a:pPr marL="285750" indent="-285750">
              <a:buFont typeface="LucidaGrande" panose="020B0600040502020204" pitchFamily="34" charset="0"/>
              <a:buChar char="▸"/>
            </a:pPr>
            <a:r>
              <a:rPr lang="en-US" sz="1600" dirty="0">
                <a:latin typeface="Europa-Light" panose="02000000000000000000" pitchFamily="2" charset="77"/>
              </a:rPr>
              <a:t>Only keeps track of file changes; no new data added to database if there are no changes</a:t>
            </a:r>
          </a:p>
          <a:p>
            <a:pPr marL="285750" indent="-285750">
              <a:buFont typeface="LucidaGrande" panose="020B0600040502020204" pitchFamily="34" charset="0"/>
              <a:buChar char="▸"/>
            </a:pPr>
            <a:r>
              <a:rPr lang="en-US" sz="1600" dirty="0">
                <a:latin typeface="Europa-Light" panose="02000000000000000000" pitchFamily="2" charset="77"/>
              </a:rPr>
              <a:t>Space efficient to store new data, but may be difficult to recover an exact arbitrary state</a:t>
            </a:r>
          </a:p>
        </p:txBody>
      </p:sp>
      <p:sp>
        <p:nvSpPr>
          <p:cNvPr id="13" name="TextBox 12">
            <a:extLst>
              <a:ext uri="{FF2B5EF4-FFF2-40B4-BE49-F238E27FC236}">
                <a16:creationId xmlns:a16="http://schemas.microsoft.com/office/drawing/2014/main" id="{9D9F23CB-F992-3047-8C04-815FB7837843}"/>
              </a:ext>
            </a:extLst>
          </p:cNvPr>
          <p:cNvSpPr txBox="1"/>
          <p:nvPr/>
        </p:nvSpPr>
        <p:spPr>
          <a:xfrm>
            <a:off x="6204125" y="4606506"/>
            <a:ext cx="5118893" cy="1323439"/>
          </a:xfrm>
          <a:prstGeom prst="rect">
            <a:avLst/>
          </a:prstGeom>
          <a:noFill/>
        </p:spPr>
        <p:txBody>
          <a:bodyPr wrap="square" rtlCol="0">
            <a:spAutoFit/>
          </a:bodyPr>
          <a:lstStyle/>
          <a:p>
            <a:pPr marL="285750" indent="-285750">
              <a:buFont typeface="LucidaGrande" panose="020B0600040502020204" pitchFamily="34" charset="0"/>
              <a:buChar char="▸"/>
            </a:pPr>
            <a:r>
              <a:rPr lang="en-US" sz="1600" dirty="0">
                <a:latin typeface="Europa-Light" panose="02000000000000000000" pitchFamily="2" charset="77"/>
              </a:rPr>
              <a:t>Records each commit like a “snapshot of a miniature filesystem”</a:t>
            </a:r>
          </a:p>
          <a:p>
            <a:pPr marL="285750" indent="-285750">
              <a:buFont typeface="LucidaGrande" panose="020B0600040502020204" pitchFamily="34" charset="0"/>
              <a:buChar char="▸"/>
            </a:pPr>
            <a:r>
              <a:rPr lang="en-US" sz="1600" dirty="0">
                <a:latin typeface="Europa-Light" panose="02000000000000000000" pitchFamily="2" charset="77"/>
              </a:rPr>
              <a:t>Each </a:t>
            </a:r>
            <a:r>
              <a:rPr lang="en-US" sz="1600" b="1" dirty="0">
                <a:latin typeface="Europa-Light" panose="02000000000000000000" pitchFamily="2" charset="77"/>
              </a:rPr>
              <a:t>snapshot</a:t>
            </a:r>
            <a:r>
              <a:rPr lang="en-US" sz="1600" dirty="0">
                <a:latin typeface="Europa-Light" panose="02000000000000000000" pitchFamily="2" charset="77"/>
              </a:rPr>
              <a:t> is actually a </a:t>
            </a:r>
            <a:r>
              <a:rPr lang="en-US" sz="1600" b="1" dirty="0">
                <a:latin typeface="Europa-Light" panose="02000000000000000000" pitchFamily="2" charset="77"/>
              </a:rPr>
              <a:t>tree </a:t>
            </a:r>
            <a:r>
              <a:rPr lang="en-US" sz="1600" dirty="0">
                <a:latin typeface="Europa-Light" panose="02000000000000000000" pitchFamily="2" charset="77"/>
              </a:rPr>
              <a:t>object!</a:t>
            </a:r>
          </a:p>
          <a:p>
            <a:pPr marL="285750" indent="-285750">
              <a:buFont typeface="LucidaGrande" panose="020B0600040502020204" pitchFamily="34" charset="0"/>
              <a:buChar char="▸"/>
            </a:pPr>
            <a:r>
              <a:rPr lang="en-US" sz="1600" dirty="0">
                <a:latin typeface="Europa-Light" panose="02000000000000000000" pitchFamily="2" charset="77"/>
              </a:rPr>
              <a:t>Objects are stored using delta compression (</a:t>
            </a:r>
            <a:r>
              <a:rPr lang="en-US" sz="1600" dirty="0" err="1">
                <a:latin typeface="Europa-Light" panose="02000000000000000000" pitchFamily="2" charset="77"/>
              </a:rPr>
              <a:t>zlib</a:t>
            </a:r>
            <a:r>
              <a:rPr lang="en-US" sz="1600" dirty="0">
                <a:latin typeface="Europa-Light" panose="02000000000000000000" pitchFamily="2" charset="77"/>
              </a:rPr>
              <a:t>) to save space</a:t>
            </a:r>
          </a:p>
        </p:txBody>
      </p:sp>
    </p:spTree>
    <p:extLst>
      <p:ext uri="{BB962C8B-B14F-4D97-AF65-F5344CB8AC3E}">
        <p14:creationId xmlns:p14="http://schemas.microsoft.com/office/powerpoint/2010/main" val="336489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7506-9530-514C-B54F-79CA2CD2EB94}"/>
              </a:ext>
            </a:extLst>
          </p:cNvPr>
          <p:cNvSpPr>
            <a:spLocks noGrp="1"/>
          </p:cNvSpPr>
          <p:nvPr>
            <p:ph type="title"/>
          </p:nvPr>
        </p:nvSpPr>
        <p:spPr/>
        <p:txBody>
          <a:bodyPr/>
          <a:lstStyle/>
          <a:p>
            <a:r>
              <a:rPr lang="en-US" dirty="0"/>
              <a:t>GIT CONCEPTS: COMMITS</a:t>
            </a:r>
          </a:p>
        </p:txBody>
      </p:sp>
      <p:sp>
        <p:nvSpPr>
          <p:cNvPr id="3" name="Content Placeholder 2">
            <a:extLst>
              <a:ext uri="{FF2B5EF4-FFF2-40B4-BE49-F238E27FC236}">
                <a16:creationId xmlns:a16="http://schemas.microsoft.com/office/drawing/2014/main" id="{042F1A95-4609-7049-9436-D8D233C8ACB7}"/>
              </a:ext>
            </a:extLst>
          </p:cNvPr>
          <p:cNvSpPr>
            <a:spLocks noGrp="1"/>
          </p:cNvSpPr>
          <p:nvPr>
            <p:ph idx="1"/>
          </p:nvPr>
        </p:nvSpPr>
        <p:spPr>
          <a:xfrm>
            <a:off x="838200" y="1721168"/>
            <a:ext cx="5435600" cy="4622482"/>
          </a:xfrm>
        </p:spPr>
        <p:txBody>
          <a:bodyPr>
            <a:normAutofit/>
          </a:bodyPr>
          <a:lstStyle/>
          <a:p>
            <a:r>
              <a:rPr lang="en-US" sz="2000" dirty="0" err="1"/>
              <a:t>Git</a:t>
            </a:r>
            <a:r>
              <a:rPr lang="en-US" sz="2000" dirty="0"/>
              <a:t> has a third kind of object: the </a:t>
            </a:r>
            <a:r>
              <a:rPr lang="en-US" sz="2000" b="1" dirty="0"/>
              <a:t>commit</a:t>
            </a:r>
          </a:p>
          <a:p>
            <a:r>
              <a:rPr lang="en-US" sz="2000" dirty="0"/>
              <a:t>The structure of a commit is simple and contains:</a:t>
            </a:r>
          </a:p>
          <a:p>
            <a:pPr lvl="1"/>
            <a:r>
              <a:rPr lang="en-US" sz="1800" dirty="0"/>
              <a:t>The </a:t>
            </a:r>
            <a:r>
              <a:rPr lang="en-US" sz="1800" b="1" dirty="0"/>
              <a:t>top-level tree</a:t>
            </a:r>
            <a:r>
              <a:rPr lang="en-US" sz="1800" dirty="0"/>
              <a:t> for the snapshot of the project at the current point</a:t>
            </a:r>
          </a:p>
          <a:p>
            <a:pPr lvl="1"/>
            <a:r>
              <a:rPr lang="en-US" sz="1800" dirty="0"/>
              <a:t>The </a:t>
            </a:r>
            <a:r>
              <a:rPr lang="en-US" sz="1800" b="1" dirty="0"/>
              <a:t>author </a:t>
            </a:r>
            <a:r>
              <a:rPr lang="en-US" sz="1800" dirty="0"/>
              <a:t>and</a:t>
            </a:r>
            <a:r>
              <a:rPr lang="en-US" sz="1800" b="1" dirty="0"/>
              <a:t> committer</a:t>
            </a:r>
            <a:r>
              <a:rPr lang="en-US" sz="1800" dirty="0"/>
              <a:t> information</a:t>
            </a:r>
          </a:p>
          <a:p>
            <a:pPr lvl="2"/>
            <a:r>
              <a:rPr lang="en-US" sz="1600" dirty="0" err="1">
                <a:latin typeface="Courier" pitchFamily="2" charset="0"/>
              </a:rPr>
              <a:t>user.name</a:t>
            </a:r>
            <a:endParaRPr lang="en-US" sz="1600" dirty="0">
              <a:latin typeface="Courier" pitchFamily="2" charset="0"/>
            </a:endParaRPr>
          </a:p>
          <a:p>
            <a:pPr lvl="2"/>
            <a:r>
              <a:rPr lang="en-US" sz="1600" dirty="0" err="1">
                <a:latin typeface="Courier" pitchFamily="2" charset="0"/>
              </a:rPr>
              <a:t>user.email</a:t>
            </a:r>
            <a:endParaRPr lang="en-US" sz="1600" dirty="0">
              <a:latin typeface="Courier" pitchFamily="2" charset="0"/>
            </a:endParaRPr>
          </a:p>
          <a:p>
            <a:pPr lvl="2"/>
            <a:r>
              <a:rPr lang="en-US" sz="1600" dirty="0">
                <a:latin typeface="Europa-Light LightItalic" panose="02000000000000000000" pitchFamily="2" charset="77"/>
              </a:rPr>
              <a:t>timestamp</a:t>
            </a:r>
          </a:p>
          <a:p>
            <a:pPr lvl="1"/>
            <a:r>
              <a:rPr lang="en-US" sz="1800" dirty="0"/>
              <a:t>A </a:t>
            </a:r>
            <a:r>
              <a:rPr lang="en-US" sz="1800" b="1" dirty="0"/>
              <a:t>blank line</a:t>
            </a:r>
          </a:p>
          <a:p>
            <a:pPr lvl="1"/>
            <a:r>
              <a:rPr lang="en-US" sz="1800" dirty="0"/>
              <a:t>The </a:t>
            </a:r>
            <a:r>
              <a:rPr lang="en-US" sz="1800" b="1" dirty="0"/>
              <a:t>commit message</a:t>
            </a:r>
          </a:p>
          <a:p>
            <a:r>
              <a:rPr lang="en-US" sz="2000" dirty="0"/>
              <a:t>Each commit references the previous commit, creating a cascading history of changes</a:t>
            </a:r>
          </a:p>
          <a:p>
            <a:endParaRPr lang="en-US" sz="2000" dirty="0"/>
          </a:p>
        </p:txBody>
      </p:sp>
      <p:sp>
        <p:nvSpPr>
          <p:cNvPr id="4" name="Date Placeholder 3">
            <a:extLst>
              <a:ext uri="{FF2B5EF4-FFF2-40B4-BE49-F238E27FC236}">
                <a16:creationId xmlns:a16="http://schemas.microsoft.com/office/drawing/2014/main" id="{0CB55666-6BF1-6541-8542-6033308ACEA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65CDE4B-07CA-D745-8EF7-F6E47465D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18BDA1B-5C51-2749-B9EC-82ADA87DCD5C}"/>
              </a:ext>
            </a:extLst>
          </p:cNvPr>
          <p:cNvSpPr>
            <a:spLocks noGrp="1"/>
          </p:cNvSpPr>
          <p:nvPr>
            <p:ph type="sldNum" sz="quarter" idx="12"/>
          </p:nvPr>
        </p:nvSpPr>
        <p:spPr/>
        <p:txBody>
          <a:bodyPr/>
          <a:lstStyle/>
          <a:p>
            <a:fld id="{7C13B1F0-92EC-E545-B629-AD58957A63EF}" type="slidenum">
              <a:rPr lang="en-US" smtClean="0"/>
              <a:t>15</a:t>
            </a:fld>
            <a:endParaRPr lang="en-US"/>
          </a:p>
        </p:txBody>
      </p:sp>
      <p:sp>
        <p:nvSpPr>
          <p:cNvPr id="8" name="TextBox 7">
            <a:extLst>
              <a:ext uri="{FF2B5EF4-FFF2-40B4-BE49-F238E27FC236}">
                <a16:creationId xmlns:a16="http://schemas.microsoft.com/office/drawing/2014/main" id="{1E3610B2-8E04-3E42-A7BF-CC4E4EA14F63}"/>
              </a:ext>
            </a:extLst>
          </p:cNvPr>
          <p:cNvSpPr txBox="1"/>
          <p:nvPr/>
        </p:nvSpPr>
        <p:spPr>
          <a:xfrm>
            <a:off x="6504116" y="5462588"/>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A diagram of a single Commit</a:t>
            </a:r>
          </a:p>
        </p:txBody>
      </p:sp>
      <p:pic>
        <p:nvPicPr>
          <p:cNvPr id="9" name="Picture 8">
            <a:extLst>
              <a:ext uri="{FF2B5EF4-FFF2-40B4-BE49-F238E27FC236}">
                <a16:creationId xmlns:a16="http://schemas.microsoft.com/office/drawing/2014/main" id="{C514DE35-A17F-5346-8600-6FCC57A42A8F}"/>
              </a:ext>
            </a:extLst>
          </p:cNvPr>
          <p:cNvPicPr>
            <a:picLocks noChangeAspect="1"/>
          </p:cNvPicPr>
          <p:nvPr/>
        </p:nvPicPr>
        <p:blipFill>
          <a:blip r:embed="rId2"/>
          <a:stretch>
            <a:fillRect/>
          </a:stretch>
        </p:blipFill>
        <p:spPr>
          <a:xfrm>
            <a:off x="6273800" y="1971047"/>
            <a:ext cx="5080000" cy="2806700"/>
          </a:xfrm>
          <a:prstGeom prst="rect">
            <a:avLst/>
          </a:prstGeom>
        </p:spPr>
      </p:pic>
    </p:spTree>
    <p:extLst>
      <p:ext uri="{BB962C8B-B14F-4D97-AF65-F5344CB8AC3E}">
        <p14:creationId xmlns:p14="http://schemas.microsoft.com/office/powerpoint/2010/main" val="1246641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F9D5DF-45BF-3445-9DBF-0EE70C74D30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F6C6C638-D0B0-3E44-8944-1E87D232409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73876AC-693D-CF43-B8A4-3426515A37B9}"/>
              </a:ext>
            </a:extLst>
          </p:cNvPr>
          <p:cNvSpPr>
            <a:spLocks noGrp="1"/>
          </p:cNvSpPr>
          <p:nvPr>
            <p:ph type="sldNum" sz="quarter" idx="12"/>
          </p:nvPr>
        </p:nvSpPr>
        <p:spPr/>
        <p:txBody>
          <a:bodyPr/>
          <a:lstStyle/>
          <a:p>
            <a:fld id="{7C13B1F0-92EC-E545-B629-AD58957A63EF}" type="slidenum">
              <a:rPr lang="en-US" smtClean="0"/>
              <a:t>16</a:t>
            </a:fld>
            <a:endParaRPr lang="en-US"/>
          </a:p>
        </p:txBody>
      </p:sp>
      <p:pic>
        <p:nvPicPr>
          <p:cNvPr id="7" name="Picture 6">
            <a:extLst>
              <a:ext uri="{FF2B5EF4-FFF2-40B4-BE49-F238E27FC236}">
                <a16:creationId xmlns:a16="http://schemas.microsoft.com/office/drawing/2014/main" id="{8AE95B48-E095-864E-A0A0-7F4AAE53709E}"/>
              </a:ext>
            </a:extLst>
          </p:cNvPr>
          <p:cNvPicPr>
            <a:picLocks noChangeAspect="1"/>
          </p:cNvPicPr>
          <p:nvPr/>
        </p:nvPicPr>
        <p:blipFill>
          <a:blip r:embed="rId2"/>
          <a:stretch>
            <a:fillRect/>
          </a:stretch>
        </p:blipFill>
        <p:spPr>
          <a:xfrm>
            <a:off x="711200" y="286230"/>
            <a:ext cx="10769600" cy="5950203"/>
          </a:xfrm>
          <a:prstGeom prst="rect">
            <a:avLst/>
          </a:prstGeom>
        </p:spPr>
      </p:pic>
      <p:sp>
        <p:nvSpPr>
          <p:cNvPr id="8" name="TextBox 7">
            <a:extLst>
              <a:ext uri="{FF2B5EF4-FFF2-40B4-BE49-F238E27FC236}">
                <a16:creationId xmlns:a16="http://schemas.microsoft.com/office/drawing/2014/main" id="{2BD35225-0467-FB49-BD3F-FD2E5F24CFC8}"/>
              </a:ext>
            </a:extLst>
          </p:cNvPr>
          <p:cNvSpPr txBox="1"/>
          <p:nvPr/>
        </p:nvSpPr>
        <p:spPr>
          <a:xfrm>
            <a:off x="1754705" y="4992201"/>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Commit</a:t>
            </a:r>
          </a:p>
        </p:txBody>
      </p:sp>
      <p:sp>
        <p:nvSpPr>
          <p:cNvPr id="9" name="TextBox 8">
            <a:extLst>
              <a:ext uri="{FF2B5EF4-FFF2-40B4-BE49-F238E27FC236}">
                <a16:creationId xmlns:a16="http://schemas.microsoft.com/office/drawing/2014/main" id="{0732988F-B709-FC4C-9E58-88B2F3F424B9}"/>
              </a:ext>
            </a:extLst>
          </p:cNvPr>
          <p:cNvSpPr txBox="1"/>
          <p:nvPr/>
        </p:nvSpPr>
        <p:spPr>
          <a:xfrm>
            <a:off x="5581893" y="4992201"/>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Tree</a:t>
            </a:r>
          </a:p>
        </p:txBody>
      </p:sp>
      <p:sp>
        <p:nvSpPr>
          <p:cNvPr id="10" name="TextBox 9">
            <a:extLst>
              <a:ext uri="{FF2B5EF4-FFF2-40B4-BE49-F238E27FC236}">
                <a16:creationId xmlns:a16="http://schemas.microsoft.com/office/drawing/2014/main" id="{398A6213-FD24-1B4B-9F12-C519D60D356C}"/>
              </a:ext>
            </a:extLst>
          </p:cNvPr>
          <p:cNvSpPr txBox="1"/>
          <p:nvPr/>
        </p:nvSpPr>
        <p:spPr>
          <a:xfrm>
            <a:off x="6725847" y="1138657"/>
            <a:ext cx="1035859" cy="369332"/>
          </a:xfrm>
          <a:prstGeom prst="rect">
            <a:avLst/>
          </a:prstGeom>
          <a:noFill/>
        </p:spPr>
        <p:txBody>
          <a:bodyPr wrap="square" rtlCol="0">
            <a:spAutoFit/>
          </a:bodyPr>
          <a:lstStyle/>
          <a:p>
            <a:pPr algn="ctr"/>
            <a:r>
              <a:rPr lang="en-US" dirty="0">
                <a:solidFill>
                  <a:schemeClr val="accent2"/>
                </a:solidFill>
                <a:latin typeface="Bebas Neue" panose="020B0606020202050201" pitchFamily="34" charset="77"/>
              </a:rPr>
              <a:t>Blob</a:t>
            </a:r>
          </a:p>
        </p:txBody>
      </p:sp>
      <p:cxnSp>
        <p:nvCxnSpPr>
          <p:cNvPr id="11" name="Straight Arrow Connector 10">
            <a:extLst>
              <a:ext uri="{FF2B5EF4-FFF2-40B4-BE49-F238E27FC236}">
                <a16:creationId xmlns:a16="http://schemas.microsoft.com/office/drawing/2014/main" id="{1D6E1829-3A1E-8C4E-864C-B6A3ACB3ABF9}"/>
              </a:ext>
            </a:extLst>
          </p:cNvPr>
          <p:cNvCxnSpPr>
            <a:cxnSpLocks/>
          </p:cNvCxnSpPr>
          <p:nvPr/>
        </p:nvCxnSpPr>
        <p:spPr>
          <a:xfrm flipV="1">
            <a:off x="6063343" y="4117301"/>
            <a:ext cx="0" cy="874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71F7BC07-8A66-C94C-9868-52164563291C}"/>
              </a:ext>
            </a:extLst>
          </p:cNvPr>
          <p:cNvCxnSpPr>
            <a:cxnSpLocks/>
          </p:cNvCxnSpPr>
          <p:nvPr/>
        </p:nvCxnSpPr>
        <p:spPr>
          <a:xfrm flipV="1">
            <a:off x="2261748" y="4117301"/>
            <a:ext cx="0" cy="874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EBAA36-F56A-6141-8A58-E9A9D006BD82}"/>
              </a:ext>
            </a:extLst>
          </p:cNvPr>
          <p:cNvCxnSpPr>
            <a:cxnSpLocks/>
          </p:cNvCxnSpPr>
          <p:nvPr/>
        </p:nvCxnSpPr>
        <p:spPr>
          <a:xfrm>
            <a:off x="7565570" y="1279781"/>
            <a:ext cx="85997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1404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B55666-6BF1-6541-8542-6033308ACEA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65CDE4B-07CA-D745-8EF7-F6E47465D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18BDA1B-5C51-2749-B9EC-82ADA87DCD5C}"/>
              </a:ext>
            </a:extLst>
          </p:cNvPr>
          <p:cNvSpPr>
            <a:spLocks noGrp="1"/>
          </p:cNvSpPr>
          <p:nvPr>
            <p:ph type="sldNum" sz="quarter" idx="12"/>
          </p:nvPr>
        </p:nvSpPr>
        <p:spPr/>
        <p:txBody>
          <a:bodyPr/>
          <a:lstStyle/>
          <a:p>
            <a:fld id="{7C13B1F0-92EC-E545-B629-AD58957A63EF}" type="slidenum">
              <a:rPr lang="en-US" smtClean="0"/>
              <a:t>17</a:t>
            </a:fld>
            <a:endParaRPr lang="en-US"/>
          </a:p>
        </p:txBody>
      </p:sp>
      <p:pic>
        <p:nvPicPr>
          <p:cNvPr id="7" name="Picture 6">
            <a:extLst>
              <a:ext uri="{FF2B5EF4-FFF2-40B4-BE49-F238E27FC236}">
                <a16:creationId xmlns:a16="http://schemas.microsoft.com/office/drawing/2014/main" id="{0416015B-157C-DE45-925A-0FDA18024D79}"/>
              </a:ext>
            </a:extLst>
          </p:cNvPr>
          <p:cNvPicPr>
            <a:picLocks noChangeAspect="1"/>
          </p:cNvPicPr>
          <p:nvPr/>
        </p:nvPicPr>
        <p:blipFill>
          <a:blip r:embed="rId2"/>
          <a:stretch>
            <a:fillRect/>
          </a:stretch>
        </p:blipFill>
        <p:spPr>
          <a:xfrm>
            <a:off x="2512878" y="166689"/>
            <a:ext cx="7982476" cy="592698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E3610B2-8E04-3E42-A7BF-CC4E4EA14F63}"/>
              </a:ext>
            </a:extLst>
          </p:cNvPr>
          <p:cNvSpPr txBox="1"/>
          <p:nvPr/>
        </p:nvSpPr>
        <p:spPr>
          <a:xfrm>
            <a:off x="1563725" y="6050135"/>
            <a:ext cx="9209315" cy="307777"/>
          </a:xfrm>
          <a:prstGeom prst="rect">
            <a:avLst/>
          </a:prstGeom>
          <a:noFill/>
        </p:spPr>
        <p:txBody>
          <a:bodyPr wrap="square" rtlCol="0">
            <a:spAutoFit/>
          </a:bodyPr>
          <a:lstStyle/>
          <a:p>
            <a:pPr algn="ctr"/>
            <a:r>
              <a:rPr lang="en-US" sz="1400" i="1" dirty="0">
                <a:latin typeface="Europa-Light LightItalic" panose="02000000000000000000" pitchFamily="2" charset="77"/>
              </a:rPr>
              <a:t>A simple graph diagram unpacking the Commit pointers in a small repository with three Commits  </a:t>
            </a:r>
          </a:p>
        </p:txBody>
      </p:sp>
    </p:spTree>
    <p:extLst>
      <p:ext uri="{BB962C8B-B14F-4D97-AF65-F5344CB8AC3E}">
        <p14:creationId xmlns:p14="http://schemas.microsoft.com/office/powerpoint/2010/main" val="1357998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71F1-DAA4-2541-B971-1A8DF3164595}"/>
              </a:ext>
            </a:extLst>
          </p:cNvPr>
          <p:cNvSpPr>
            <a:spLocks noGrp="1"/>
          </p:cNvSpPr>
          <p:nvPr>
            <p:ph type="title"/>
          </p:nvPr>
        </p:nvSpPr>
        <p:spPr/>
        <p:txBody>
          <a:bodyPr/>
          <a:lstStyle/>
          <a:p>
            <a:r>
              <a:rPr lang="en-US" dirty="0"/>
              <a:t>When you run </a:t>
            </a:r>
            <a:r>
              <a:rPr lang="en-US" sz="4000" b="1" dirty="0" err="1">
                <a:highlight>
                  <a:srgbClr val="C0C0C0"/>
                </a:highlight>
                <a:latin typeface="Courier" pitchFamily="2" charset="0"/>
              </a:rPr>
              <a:t>git</a:t>
            </a:r>
            <a:r>
              <a:rPr lang="en-US" sz="4000" b="1" dirty="0">
                <a:highlight>
                  <a:srgbClr val="C0C0C0"/>
                </a:highlight>
                <a:latin typeface="Courier" pitchFamily="2" charset="0"/>
              </a:rPr>
              <a:t> add</a:t>
            </a:r>
            <a:r>
              <a:rPr lang="en-US" sz="4000" b="1" dirty="0"/>
              <a:t> </a:t>
            </a:r>
            <a:r>
              <a:rPr lang="en-US" dirty="0"/>
              <a:t>and </a:t>
            </a:r>
            <a:r>
              <a:rPr lang="en-US" sz="4000" b="1" dirty="0" err="1">
                <a:highlight>
                  <a:srgbClr val="C0C0C0"/>
                </a:highlight>
                <a:latin typeface="Courier" pitchFamily="2" charset="0"/>
              </a:rPr>
              <a:t>git</a:t>
            </a:r>
            <a:r>
              <a:rPr lang="en-US" sz="4000" b="1" dirty="0">
                <a:highlight>
                  <a:srgbClr val="C0C0C0"/>
                </a:highlight>
                <a:latin typeface="Courier" pitchFamily="2" charset="0"/>
              </a:rPr>
              <a:t> commit</a:t>
            </a:r>
            <a:r>
              <a:rPr lang="en-US" sz="4000" b="1" dirty="0"/>
              <a:t> </a:t>
            </a:r>
            <a:r>
              <a:rPr lang="en-US" dirty="0"/>
              <a:t>You are</a:t>
            </a:r>
          </a:p>
        </p:txBody>
      </p:sp>
      <p:sp>
        <p:nvSpPr>
          <p:cNvPr id="3" name="Content Placeholder 2">
            <a:extLst>
              <a:ext uri="{FF2B5EF4-FFF2-40B4-BE49-F238E27FC236}">
                <a16:creationId xmlns:a16="http://schemas.microsoft.com/office/drawing/2014/main" id="{AB2339B8-1CB9-FE4F-8614-F7AE0934AE90}"/>
              </a:ext>
            </a:extLst>
          </p:cNvPr>
          <p:cNvSpPr>
            <a:spLocks noGrp="1"/>
          </p:cNvSpPr>
          <p:nvPr>
            <p:ph idx="1"/>
          </p:nvPr>
        </p:nvSpPr>
        <p:spPr/>
        <p:txBody>
          <a:bodyPr>
            <a:noAutofit/>
          </a:bodyPr>
          <a:lstStyle/>
          <a:p>
            <a:pPr marL="457200" indent="-457200" algn="ctr">
              <a:lnSpc>
                <a:spcPct val="100000"/>
              </a:lnSpc>
              <a:spcAft>
                <a:spcPts val="1200"/>
              </a:spcAft>
              <a:buFont typeface="+mj-lt"/>
              <a:buAutoNum type="arabicParenR"/>
            </a:pPr>
            <a:r>
              <a:rPr lang="en-US" sz="3600" dirty="0"/>
              <a:t>Storing </a:t>
            </a:r>
            <a:r>
              <a:rPr lang="en-US" sz="3600" b="1" dirty="0"/>
              <a:t>blob objects</a:t>
            </a:r>
            <a:r>
              <a:rPr lang="en-US" sz="3600" dirty="0"/>
              <a:t> for the </a:t>
            </a:r>
            <a:r>
              <a:rPr lang="en-US" sz="3600" b="1" dirty="0"/>
              <a:t>files that have changed</a:t>
            </a:r>
          </a:p>
          <a:p>
            <a:pPr marL="457200" indent="-457200" algn="ctr">
              <a:lnSpc>
                <a:spcPct val="100000"/>
              </a:lnSpc>
              <a:spcAft>
                <a:spcPts val="1200"/>
              </a:spcAft>
              <a:buFont typeface="+mj-lt"/>
              <a:buAutoNum type="arabicParenR"/>
            </a:pPr>
            <a:r>
              <a:rPr lang="en-US" sz="3600" dirty="0"/>
              <a:t>Updating the </a:t>
            </a:r>
            <a:r>
              <a:rPr lang="en-US" sz="3600" b="1" dirty="0">
                <a:latin typeface="Courier" pitchFamily="2" charset="0"/>
              </a:rPr>
              <a:t>index</a:t>
            </a:r>
            <a:r>
              <a:rPr lang="en-US" sz="3600" dirty="0"/>
              <a:t> </a:t>
            </a:r>
            <a:r>
              <a:rPr lang="en-US" sz="3600" b="1" dirty="0"/>
              <a:t>file</a:t>
            </a:r>
          </a:p>
          <a:p>
            <a:pPr marL="457200" indent="-457200" algn="ctr">
              <a:lnSpc>
                <a:spcPct val="100000"/>
              </a:lnSpc>
              <a:spcAft>
                <a:spcPts val="1200"/>
              </a:spcAft>
              <a:buFont typeface="+mj-lt"/>
              <a:buAutoNum type="arabicParenR"/>
            </a:pPr>
            <a:r>
              <a:rPr lang="en-US" sz="3600" dirty="0"/>
              <a:t>Writing out the </a:t>
            </a:r>
            <a:r>
              <a:rPr lang="en-US" sz="3600" b="1" dirty="0"/>
              <a:t>snapshots</a:t>
            </a:r>
            <a:r>
              <a:rPr lang="en-US" sz="3600" dirty="0"/>
              <a:t> as </a:t>
            </a:r>
            <a:r>
              <a:rPr lang="en-US" sz="3600" b="1" dirty="0"/>
              <a:t>tree objects</a:t>
            </a:r>
          </a:p>
          <a:p>
            <a:pPr marL="457200" indent="-457200" algn="ctr">
              <a:lnSpc>
                <a:spcPct val="100000"/>
              </a:lnSpc>
              <a:spcAft>
                <a:spcPts val="1200"/>
              </a:spcAft>
              <a:buFont typeface="+mj-lt"/>
              <a:buAutoNum type="arabicParenR"/>
            </a:pPr>
            <a:r>
              <a:rPr lang="en-US" sz="3600" dirty="0"/>
              <a:t>Writing a </a:t>
            </a:r>
            <a:r>
              <a:rPr lang="en-US" sz="3600" b="1" dirty="0"/>
              <a:t>commit</a:t>
            </a:r>
            <a:r>
              <a:rPr lang="en-US" sz="3600" dirty="0"/>
              <a:t> that references the </a:t>
            </a:r>
            <a:r>
              <a:rPr lang="en-US" sz="3600" b="1" dirty="0"/>
              <a:t>top-level tree object</a:t>
            </a:r>
            <a:r>
              <a:rPr lang="en-US" sz="3600" dirty="0"/>
              <a:t> and the </a:t>
            </a:r>
            <a:r>
              <a:rPr lang="en-US" sz="3600" b="1" dirty="0"/>
              <a:t>previous commit object</a:t>
            </a:r>
          </a:p>
        </p:txBody>
      </p:sp>
      <p:sp>
        <p:nvSpPr>
          <p:cNvPr id="4" name="Date Placeholder 3">
            <a:extLst>
              <a:ext uri="{FF2B5EF4-FFF2-40B4-BE49-F238E27FC236}">
                <a16:creationId xmlns:a16="http://schemas.microsoft.com/office/drawing/2014/main" id="{F5814721-A073-3C47-86CB-29754380BEB2}"/>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AFA3310-6334-8442-A761-AC1F0BA7CF8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725F743-7790-9845-813F-9C1BB63D5631}"/>
              </a:ext>
            </a:extLst>
          </p:cNvPr>
          <p:cNvSpPr>
            <a:spLocks noGrp="1"/>
          </p:cNvSpPr>
          <p:nvPr>
            <p:ph type="sldNum" sz="quarter" idx="12"/>
          </p:nvPr>
        </p:nvSpPr>
        <p:spPr/>
        <p:txBody>
          <a:bodyPr/>
          <a:lstStyle/>
          <a:p>
            <a:fld id="{7C13B1F0-92EC-E545-B629-AD58957A63EF}" type="slidenum">
              <a:rPr lang="en-US" smtClean="0"/>
              <a:t>18</a:t>
            </a:fld>
            <a:endParaRPr lang="en-US"/>
          </a:p>
        </p:txBody>
      </p:sp>
    </p:spTree>
    <p:extLst>
      <p:ext uri="{BB962C8B-B14F-4D97-AF65-F5344CB8AC3E}">
        <p14:creationId xmlns:p14="http://schemas.microsoft.com/office/powerpoint/2010/main" val="3437613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3D6D-9BA7-9A45-ABAC-35124A9F6FA3}"/>
              </a:ext>
            </a:extLst>
          </p:cNvPr>
          <p:cNvSpPr>
            <a:spLocks noGrp="1"/>
          </p:cNvSpPr>
          <p:nvPr>
            <p:ph type="title"/>
          </p:nvPr>
        </p:nvSpPr>
        <p:spPr/>
        <p:txBody>
          <a:bodyPr/>
          <a:lstStyle/>
          <a:p>
            <a:r>
              <a:rPr lang="en-US" dirty="0" err="1"/>
              <a:t>Git</a:t>
            </a:r>
            <a:r>
              <a:rPr lang="en-US" dirty="0"/>
              <a:t> Concepts: References, branches and Heads</a:t>
            </a:r>
          </a:p>
        </p:txBody>
      </p:sp>
      <p:sp>
        <p:nvSpPr>
          <p:cNvPr id="3" name="Content Placeholder 2">
            <a:extLst>
              <a:ext uri="{FF2B5EF4-FFF2-40B4-BE49-F238E27FC236}">
                <a16:creationId xmlns:a16="http://schemas.microsoft.com/office/drawing/2014/main" id="{B75B990D-E47D-A34F-90DC-3E6A2F08B403}"/>
              </a:ext>
            </a:extLst>
          </p:cNvPr>
          <p:cNvSpPr>
            <a:spLocks noGrp="1"/>
          </p:cNvSpPr>
          <p:nvPr>
            <p:ph idx="1"/>
          </p:nvPr>
        </p:nvSpPr>
        <p:spPr>
          <a:xfrm>
            <a:off x="838199" y="1721168"/>
            <a:ext cx="3625357" cy="4622482"/>
          </a:xfrm>
        </p:spPr>
        <p:txBody>
          <a:bodyPr>
            <a:normAutofit/>
          </a:bodyPr>
          <a:lstStyle/>
          <a:p>
            <a:r>
              <a:rPr lang="en-US" sz="1800" dirty="0"/>
              <a:t>Instead of forcing you to remember SHA-1 hashes for each object, </a:t>
            </a:r>
            <a:r>
              <a:rPr lang="en-US" sz="1800" dirty="0" err="1"/>
              <a:t>Git</a:t>
            </a:r>
            <a:r>
              <a:rPr lang="en-US" sz="1800" dirty="0"/>
              <a:t> stores hashes your are tracking as </a:t>
            </a:r>
            <a:r>
              <a:rPr lang="en-US" sz="1800" b="1" dirty="0"/>
              <a:t>references </a:t>
            </a:r>
            <a:r>
              <a:rPr lang="en-US" sz="1800" dirty="0"/>
              <a:t> in the </a:t>
            </a:r>
            <a:r>
              <a:rPr lang="en-US" sz="1800" dirty="0">
                <a:latin typeface="Courier" pitchFamily="2" charset="0"/>
              </a:rPr>
              <a:t>/refs</a:t>
            </a:r>
            <a:r>
              <a:rPr lang="en-US" sz="1800" dirty="0">
                <a:latin typeface="Europa-Light" panose="02000000000000000000" pitchFamily="2" charset="77"/>
              </a:rPr>
              <a:t> </a:t>
            </a:r>
            <a:r>
              <a:rPr lang="en-US" sz="1800" dirty="0"/>
              <a:t>folder</a:t>
            </a:r>
          </a:p>
          <a:p>
            <a:r>
              <a:rPr lang="en-US" sz="1800" b="1" dirty="0"/>
              <a:t>Branches</a:t>
            </a:r>
            <a:r>
              <a:rPr lang="en-US" sz="1800" dirty="0"/>
              <a:t> in </a:t>
            </a:r>
            <a:r>
              <a:rPr lang="en-US" sz="1800" dirty="0" err="1"/>
              <a:t>Git</a:t>
            </a:r>
            <a:r>
              <a:rPr lang="en-US" sz="1800" dirty="0"/>
              <a:t> are simply references to different commit objects within the repository database, and the current state of each branch is tracked by a </a:t>
            </a:r>
            <a:r>
              <a:rPr lang="en-US" sz="1800" b="1" dirty="0"/>
              <a:t>head</a:t>
            </a:r>
            <a:r>
              <a:rPr lang="en-US" sz="1800" dirty="0"/>
              <a:t> reference</a:t>
            </a:r>
          </a:p>
          <a:p>
            <a:r>
              <a:rPr lang="en-US" sz="1800" dirty="0" err="1"/>
              <a:t>Git</a:t>
            </a:r>
            <a:r>
              <a:rPr lang="en-US" sz="1800" dirty="0"/>
              <a:t> knows which branch you’re on by tracking the reference to your last commit in the </a:t>
            </a:r>
            <a:r>
              <a:rPr lang="en-US" sz="1800" b="1" dirty="0"/>
              <a:t>HEAD</a:t>
            </a:r>
            <a:r>
              <a:rPr lang="en-US" sz="1800" dirty="0"/>
              <a:t> file located in the root .</a:t>
            </a:r>
            <a:r>
              <a:rPr lang="en-US" sz="1800" dirty="0" err="1"/>
              <a:t>git</a:t>
            </a:r>
            <a:r>
              <a:rPr lang="en-US" sz="1800" dirty="0"/>
              <a:t> directory</a:t>
            </a:r>
          </a:p>
        </p:txBody>
      </p:sp>
      <p:sp>
        <p:nvSpPr>
          <p:cNvPr id="4" name="Date Placeholder 3">
            <a:extLst>
              <a:ext uri="{FF2B5EF4-FFF2-40B4-BE49-F238E27FC236}">
                <a16:creationId xmlns:a16="http://schemas.microsoft.com/office/drawing/2014/main" id="{E7372211-F5E2-B749-BC38-1170AAEA856F}"/>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0F4CD8F-786E-4944-AB09-A6A9F9C45F3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2B40270-3B42-BF41-9A18-20D2F41CC6C5}"/>
              </a:ext>
            </a:extLst>
          </p:cNvPr>
          <p:cNvSpPr>
            <a:spLocks noGrp="1"/>
          </p:cNvSpPr>
          <p:nvPr>
            <p:ph type="sldNum" sz="quarter" idx="12"/>
          </p:nvPr>
        </p:nvSpPr>
        <p:spPr/>
        <p:txBody>
          <a:bodyPr/>
          <a:lstStyle/>
          <a:p>
            <a:fld id="{7C13B1F0-92EC-E545-B629-AD58957A63EF}" type="slidenum">
              <a:rPr lang="en-US" smtClean="0"/>
              <a:t>19</a:t>
            </a:fld>
            <a:endParaRPr lang="en-US"/>
          </a:p>
        </p:txBody>
      </p:sp>
      <p:pic>
        <p:nvPicPr>
          <p:cNvPr id="7" name="Picture 6">
            <a:extLst>
              <a:ext uri="{FF2B5EF4-FFF2-40B4-BE49-F238E27FC236}">
                <a16:creationId xmlns:a16="http://schemas.microsoft.com/office/drawing/2014/main" id="{728469FC-B237-424C-945A-13A9A74EE352}"/>
              </a:ext>
            </a:extLst>
          </p:cNvPr>
          <p:cNvPicPr>
            <a:picLocks noChangeAspect="1"/>
          </p:cNvPicPr>
          <p:nvPr/>
        </p:nvPicPr>
        <p:blipFill>
          <a:blip r:embed="rId2"/>
          <a:stretch>
            <a:fillRect/>
          </a:stretch>
        </p:blipFill>
        <p:spPr>
          <a:xfrm>
            <a:off x="4463557" y="1721167"/>
            <a:ext cx="6890243" cy="363460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04E2F91-D2F0-E849-9AC6-B60CD774736B}"/>
              </a:ext>
            </a:extLst>
          </p:cNvPr>
          <p:cNvSpPr txBox="1"/>
          <p:nvPr/>
        </p:nvSpPr>
        <p:spPr>
          <a:xfrm>
            <a:off x="4463556" y="5355770"/>
            <a:ext cx="6890244" cy="523220"/>
          </a:xfrm>
          <a:prstGeom prst="rect">
            <a:avLst/>
          </a:prstGeom>
          <a:noFill/>
        </p:spPr>
        <p:txBody>
          <a:bodyPr wrap="square" rtlCol="0">
            <a:spAutoFit/>
          </a:bodyPr>
          <a:lstStyle/>
          <a:p>
            <a:pPr algn="ctr"/>
            <a:r>
              <a:rPr lang="en-US" sz="1400" i="1" dirty="0">
                <a:latin typeface="Europa-Light LightItalic" panose="02000000000000000000" pitchFamily="2" charset="77"/>
              </a:rPr>
              <a:t>An update of the example repository diagram showing the Heads of two Branches: Master and Test</a:t>
            </a:r>
          </a:p>
        </p:txBody>
      </p:sp>
    </p:spTree>
    <p:extLst>
      <p:ext uri="{BB962C8B-B14F-4D97-AF65-F5344CB8AC3E}">
        <p14:creationId xmlns:p14="http://schemas.microsoft.com/office/powerpoint/2010/main" val="3229114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E092-F976-BB48-BC37-0D5C329A119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4F3AC18-C302-BF4F-8EB0-D4507F0D2351}"/>
              </a:ext>
            </a:extLst>
          </p:cNvPr>
          <p:cNvSpPr>
            <a:spLocks noGrp="1"/>
          </p:cNvSpPr>
          <p:nvPr>
            <p:ph idx="1"/>
          </p:nvPr>
        </p:nvSpPr>
        <p:spPr/>
        <p:txBody>
          <a:bodyPr>
            <a:noAutofit/>
          </a:bodyPr>
          <a:lstStyle/>
          <a:p>
            <a:pPr marL="457200" indent="-457200">
              <a:buFont typeface="+mj-lt"/>
              <a:buAutoNum type="arabicPeriod"/>
            </a:pPr>
            <a:r>
              <a:rPr lang="en-US" sz="4800" b="1" dirty="0">
                <a:latin typeface="Europa-Bold" panose="02000000000000000000" pitchFamily="2" charset="77"/>
              </a:rPr>
              <a:t>(Re)Understanding </a:t>
            </a:r>
            <a:r>
              <a:rPr lang="en-US" sz="4800" b="1" dirty="0" err="1">
                <a:latin typeface="Europa-Bold" panose="02000000000000000000" pitchFamily="2" charset="77"/>
              </a:rPr>
              <a:t>Git</a:t>
            </a:r>
            <a:endParaRPr lang="en-US" sz="4800" b="1" dirty="0">
              <a:latin typeface="Europa-Bold" panose="02000000000000000000" pitchFamily="2" charset="77"/>
            </a:endParaRPr>
          </a:p>
          <a:p>
            <a:pPr marL="457200" indent="-457200">
              <a:buFont typeface="+mj-lt"/>
              <a:buAutoNum type="arabicPeriod"/>
            </a:pPr>
            <a:r>
              <a:rPr lang="en-US" sz="4800" b="1" dirty="0" err="1">
                <a:latin typeface="Europa-Bold" panose="02000000000000000000" pitchFamily="2" charset="77"/>
              </a:rPr>
              <a:t>Git</a:t>
            </a:r>
            <a:r>
              <a:rPr lang="en-US" sz="4800" b="1" dirty="0">
                <a:latin typeface="Europa-Bold" panose="02000000000000000000" pitchFamily="2" charset="77"/>
              </a:rPr>
              <a:t> Workflow Patterns</a:t>
            </a:r>
          </a:p>
          <a:p>
            <a:pPr marL="457200" indent="-457200">
              <a:buFont typeface="+mj-lt"/>
              <a:buAutoNum type="arabicPeriod"/>
            </a:pPr>
            <a:r>
              <a:rPr lang="en-US" sz="4800" b="1" dirty="0">
                <a:latin typeface="Europa-Bold" panose="02000000000000000000" pitchFamily="2" charset="77"/>
              </a:rPr>
              <a:t>Advanced </a:t>
            </a:r>
            <a:r>
              <a:rPr lang="en-US" sz="4800" b="1" dirty="0" err="1">
                <a:latin typeface="Europa-Bold" panose="02000000000000000000" pitchFamily="2" charset="77"/>
              </a:rPr>
              <a:t>Git</a:t>
            </a:r>
            <a:r>
              <a:rPr lang="en-US" sz="4800" b="1" dirty="0">
                <a:latin typeface="Europa-Bold" panose="02000000000000000000" pitchFamily="2" charset="77"/>
              </a:rPr>
              <a:t> and GitHub Practices</a:t>
            </a:r>
          </a:p>
          <a:p>
            <a:pPr marL="457200" indent="-457200">
              <a:buFont typeface="+mj-lt"/>
              <a:buAutoNum type="arabicPeriod"/>
            </a:pPr>
            <a:r>
              <a:rPr lang="en-US" sz="4800" b="1" dirty="0">
                <a:latin typeface="Europa-Bold" panose="02000000000000000000" pitchFamily="2" charset="77"/>
              </a:rPr>
              <a:t>GitHub Tips for Data Science</a:t>
            </a:r>
          </a:p>
          <a:p>
            <a:pPr marL="457200" indent="-457200">
              <a:buFont typeface="+mj-lt"/>
              <a:buAutoNum type="arabicPeriod"/>
            </a:pPr>
            <a:r>
              <a:rPr lang="en-US" sz="4800" b="1" dirty="0">
                <a:latin typeface="Europa-Bold" panose="02000000000000000000" pitchFamily="2" charset="77"/>
              </a:rPr>
              <a:t>Links and Resources</a:t>
            </a:r>
          </a:p>
        </p:txBody>
      </p:sp>
      <p:sp>
        <p:nvSpPr>
          <p:cNvPr id="4" name="Date Placeholder 3">
            <a:extLst>
              <a:ext uri="{FF2B5EF4-FFF2-40B4-BE49-F238E27FC236}">
                <a16:creationId xmlns:a16="http://schemas.microsoft.com/office/drawing/2014/main" id="{7CE734B6-B75B-5D42-85E9-93F4559EFDC9}"/>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1FF3B60-C101-724B-A530-AF67FC60319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A664C34-A92B-C54C-95D3-F9F2E2747FED}"/>
              </a:ext>
            </a:extLst>
          </p:cNvPr>
          <p:cNvSpPr>
            <a:spLocks noGrp="1"/>
          </p:cNvSpPr>
          <p:nvPr>
            <p:ph type="sldNum" sz="quarter" idx="12"/>
          </p:nvPr>
        </p:nvSpPr>
        <p:spPr/>
        <p:txBody>
          <a:bodyPr/>
          <a:lstStyle/>
          <a:p>
            <a:fld id="{7C13B1F0-92EC-E545-B629-AD58957A63EF}" type="slidenum">
              <a:rPr lang="en-US" smtClean="0"/>
              <a:t>2</a:t>
            </a:fld>
            <a:endParaRPr lang="en-US"/>
          </a:p>
        </p:txBody>
      </p:sp>
    </p:spTree>
    <p:extLst>
      <p:ext uri="{BB962C8B-B14F-4D97-AF65-F5344CB8AC3E}">
        <p14:creationId xmlns:p14="http://schemas.microsoft.com/office/powerpoint/2010/main" val="1131844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69A-543A-9B44-AE53-1EE9CA1BE741}"/>
              </a:ext>
            </a:extLst>
          </p:cNvPr>
          <p:cNvSpPr>
            <a:spLocks noGrp="1"/>
          </p:cNvSpPr>
          <p:nvPr>
            <p:ph type="title"/>
          </p:nvPr>
        </p:nvSpPr>
        <p:spPr/>
        <p:txBody>
          <a:bodyPr/>
          <a:lstStyle/>
          <a:p>
            <a:r>
              <a:rPr lang="en-US" dirty="0"/>
              <a:t>Unpacking: initializing </a:t>
            </a:r>
            <a:r>
              <a:rPr lang="en-US" dirty="0" err="1"/>
              <a:t>Git</a:t>
            </a:r>
            <a:endParaRPr lang="en-US" dirty="0"/>
          </a:p>
        </p:txBody>
      </p:sp>
      <p:sp>
        <p:nvSpPr>
          <p:cNvPr id="3" name="Content Placeholder 2">
            <a:extLst>
              <a:ext uri="{FF2B5EF4-FFF2-40B4-BE49-F238E27FC236}">
                <a16:creationId xmlns:a16="http://schemas.microsoft.com/office/drawing/2014/main" id="{61AD788C-A777-404B-8C7A-EE4B07FBA2F1}"/>
              </a:ext>
            </a:extLst>
          </p:cNvPr>
          <p:cNvSpPr>
            <a:spLocks noGrp="1"/>
          </p:cNvSpPr>
          <p:nvPr>
            <p:ph sz="half" idx="1"/>
          </p:nvPr>
        </p:nvSpPr>
        <p:spPr/>
        <p:txBody>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t>
            </a:r>
            <a:r>
              <a:rPr lang="en-US" dirty="0" err="1">
                <a:latin typeface="Courier" pitchFamily="2" charset="0"/>
              </a:rPr>
              <a:t>init</a:t>
            </a: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commit</a:t>
            </a:r>
          </a:p>
        </p:txBody>
      </p:sp>
      <p:sp>
        <p:nvSpPr>
          <p:cNvPr id="4" name="Content Placeholder 3">
            <a:extLst>
              <a:ext uri="{FF2B5EF4-FFF2-40B4-BE49-F238E27FC236}">
                <a16:creationId xmlns:a16="http://schemas.microsoft.com/office/drawing/2014/main" id="{0C9A5BA2-F6F5-5146-A6DA-34909335DFA2}"/>
              </a:ext>
            </a:extLst>
          </p:cNvPr>
          <p:cNvSpPr>
            <a:spLocks noGrp="1"/>
          </p:cNvSpPr>
          <p:nvPr>
            <p:ph sz="half" idx="2"/>
          </p:nvPr>
        </p:nvSpPr>
        <p:spPr/>
        <p:txBody>
          <a:bodyPr/>
          <a:lstStyle/>
          <a:p>
            <a:pPr>
              <a:spcBef>
                <a:spcPts val="0"/>
              </a:spcBef>
            </a:pPr>
            <a:r>
              <a:rPr lang="en-US" dirty="0"/>
              <a:t>Creates a new </a:t>
            </a:r>
            <a:r>
              <a:rPr lang="en-US" dirty="0">
                <a:latin typeface="Courier" pitchFamily="2" charset="0"/>
              </a:rPr>
              <a:t>.</a:t>
            </a:r>
            <a:r>
              <a:rPr lang="en-US" dirty="0" err="1">
                <a:latin typeface="Courier" pitchFamily="2" charset="0"/>
              </a:rPr>
              <a:t>git</a:t>
            </a:r>
            <a:r>
              <a:rPr lang="en-US" dirty="0"/>
              <a:t> subdirectory within the current directory</a:t>
            </a:r>
          </a:p>
          <a:p>
            <a:pPr>
              <a:spcBef>
                <a:spcPts val="0"/>
              </a:spcBef>
            </a:pPr>
            <a:endParaRPr lang="en-US" dirty="0"/>
          </a:p>
          <a:p>
            <a:pPr>
              <a:spcBef>
                <a:spcPts val="0"/>
              </a:spcBef>
            </a:pPr>
            <a:r>
              <a:rPr lang="en-US" dirty="0"/>
              <a:t>Adds all the files in the current directory as blob and tree objects into the .</a:t>
            </a:r>
            <a:r>
              <a:rPr lang="en-US" dirty="0" err="1"/>
              <a:t>git</a:t>
            </a:r>
            <a:r>
              <a:rPr lang="en-US" dirty="0"/>
              <a:t> data store</a:t>
            </a:r>
          </a:p>
          <a:p>
            <a:pPr>
              <a:spcBef>
                <a:spcPts val="0"/>
              </a:spcBef>
            </a:pPr>
            <a:endParaRPr lang="en-US" dirty="0"/>
          </a:p>
          <a:p>
            <a:pPr>
              <a:spcBef>
                <a:spcPts val="0"/>
              </a:spcBef>
            </a:pPr>
            <a:r>
              <a:rPr lang="en-US" dirty="0"/>
              <a:t>Creates a new commit object wrapping the tree and blob objects and sets the project HEAD to point to that commit reference</a:t>
            </a:r>
          </a:p>
        </p:txBody>
      </p:sp>
      <p:sp>
        <p:nvSpPr>
          <p:cNvPr id="5" name="Date Placeholder 4">
            <a:extLst>
              <a:ext uri="{FF2B5EF4-FFF2-40B4-BE49-F238E27FC236}">
                <a16:creationId xmlns:a16="http://schemas.microsoft.com/office/drawing/2014/main" id="{8442530A-7103-B64A-BD71-127D43CF31A8}"/>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ABE58545-777C-1447-B19C-3CE4898C504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1BA279E3-53A9-AA44-AFA3-47265FA5F578}"/>
              </a:ext>
            </a:extLst>
          </p:cNvPr>
          <p:cNvSpPr>
            <a:spLocks noGrp="1"/>
          </p:cNvSpPr>
          <p:nvPr>
            <p:ph type="sldNum" sz="quarter" idx="12"/>
          </p:nvPr>
        </p:nvSpPr>
        <p:spPr/>
        <p:txBody>
          <a:bodyPr/>
          <a:lstStyle/>
          <a:p>
            <a:fld id="{7C13B1F0-92EC-E545-B629-AD58957A63EF}" type="slidenum">
              <a:rPr lang="en-US" smtClean="0"/>
              <a:t>20</a:t>
            </a:fld>
            <a:endParaRPr lang="en-US"/>
          </a:p>
        </p:txBody>
      </p:sp>
    </p:spTree>
    <p:extLst>
      <p:ext uri="{BB962C8B-B14F-4D97-AF65-F5344CB8AC3E}">
        <p14:creationId xmlns:p14="http://schemas.microsoft.com/office/powerpoint/2010/main" val="1828354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6A61-30D1-D145-9E7B-7028AF76CAB7}"/>
              </a:ext>
            </a:extLst>
          </p:cNvPr>
          <p:cNvSpPr>
            <a:spLocks noGrp="1"/>
          </p:cNvSpPr>
          <p:nvPr>
            <p:ph type="title"/>
          </p:nvPr>
        </p:nvSpPr>
        <p:spPr/>
        <p:txBody>
          <a:bodyPr/>
          <a:lstStyle/>
          <a:p>
            <a:r>
              <a:rPr lang="en-US" dirty="0" err="1"/>
              <a:t>Git</a:t>
            </a:r>
            <a:r>
              <a:rPr lang="en-US" dirty="0"/>
              <a:t> CONCEPTS: Tags and Remotes</a:t>
            </a:r>
          </a:p>
        </p:txBody>
      </p:sp>
      <p:sp>
        <p:nvSpPr>
          <p:cNvPr id="3" name="Content Placeholder 2">
            <a:extLst>
              <a:ext uri="{FF2B5EF4-FFF2-40B4-BE49-F238E27FC236}">
                <a16:creationId xmlns:a16="http://schemas.microsoft.com/office/drawing/2014/main" id="{0C7B228B-18CB-844E-92E6-B53A74D108F0}"/>
              </a:ext>
            </a:extLst>
          </p:cNvPr>
          <p:cNvSpPr>
            <a:spLocks noGrp="1"/>
          </p:cNvSpPr>
          <p:nvPr>
            <p:ph idx="1"/>
          </p:nvPr>
        </p:nvSpPr>
        <p:spPr/>
        <p:txBody>
          <a:bodyPr/>
          <a:lstStyle/>
          <a:p>
            <a:r>
              <a:rPr lang="en-US" dirty="0" err="1"/>
              <a:t>Git</a:t>
            </a:r>
            <a:r>
              <a:rPr lang="en-US" dirty="0"/>
              <a:t> has one more kind of object: the </a:t>
            </a:r>
            <a:r>
              <a:rPr lang="en-US" b="1" dirty="0"/>
              <a:t>tag.</a:t>
            </a:r>
          </a:p>
          <a:p>
            <a:r>
              <a:rPr lang="en-US" dirty="0"/>
              <a:t>Tag objects are like a commit object (they contain a tagger, a timestamp, a message, and a pointer) but a tag points to a </a:t>
            </a:r>
            <a:r>
              <a:rPr lang="en-US" i="1" dirty="0"/>
              <a:t>commit</a:t>
            </a:r>
            <a:r>
              <a:rPr lang="en-US" dirty="0"/>
              <a:t> instead of a </a:t>
            </a:r>
            <a:r>
              <a:rPr lang="en-US" i="1" dirty="0"/>
              <a:t>tree.</a:t>
            </a:r>
          </a:p>
          <a:p>
            <a:pPr lvl="1"/>
            <a:r>
              <a:rPr lang="en-US" sz="2000" i="1" dirty="0"/>
              <a:t>The tag is basically a branch reference that never moves, it just points to a specific commit and gives it a friendlier name</a:t>
            </a:r>
          </a:p>
          <a:p>
            <a:pPr lvl="1"/>
            <a:r>
              <a:rPr lang="en-US" sz="2000" i="1" dirty="0"/>
              <a:t>Lightweight tags are just stored as references, but annotated tags are full-fledged objects</a:t>
            </a:r>
          </a:p>
          <a:p>
            <a:r>
              <a:rPr lang="en-US" dirty="0"/>
              <a:t>There is also a third kind of reference: the </a:t>
            </a:r>
            <a:r>
              <a:rPr lang="en-US" b="1" dirty="0"/>
              <a:t>remote </a:t>
            </a:r>
            <a:r>
              <a:rPr lang="en-US" dirty="0"/>
              <a:t>reference</a:t>
            </a:r>
            <a:r>
              <a:rPr lang="en-US" b="1" dirty="0"/>
              <a:t>.</a:t>
            </a:r>
          </a:p>
          <a:p>
            <a:r>
              <a:rPr lang="en-US" dirty="0"/>
              <a:t>Remote references are created to store the state of a remote repository the last time you pushed files to it</a:t>
            </a:r>
          </a:p>
          <a:p>
            <a:pPr lvl="1"/>
            <a:r>
              <a:rPr lang="en-US" sz="2000" i="1" dirty="0"/>
              <a:t>Remote references are like branch references except they are considered </a:t>
            </a:r>
            <a:r>
              <a:rPr lang="en-US" sz="2000" b="1" i="1" dirty="0"/>
              <a:t>read-only</a:t>
            </a:r>
            <a:r>
              <a:rPr lang="en-US" sz="2000" i="1" dirty="0"/>
              <a:t>; you can </a:t>
            </a:r>
            <a:r>
              <a:rPr lang="en-US" sz="2000" i="1" dirty="0">
                <a:latin typeface="Courier" pitchFamily="2" charset="0"/>
              </a:rPr>
              <a:t>checkout</a:t>
            </a:r>
            <a:r>
              <a:rPr lang="en-US" sz="2000" i="1" dirty="0"/>
              <a:t> from a remote ref but </a:t>
            </a:r>
            <a:r>
              <a:rPr lang="en-US" sz="2000" i="1" dirty="0" err="1"/>
              <a:t>Git</a:t>
            </a:r>
            <a:r>
              <a:rPr lang="en-US" sz="2000" i="1" dirty="0"/>
              <a:t> won’t point the HEAD file at it because it is only a bookmark storing the last known state and you can’t </a:t>
            </a:r>
            <a:r>
              <a:rPr lang="en-US" sz="2000" i="1" dirty="0">
                <a:latin typeface="Courier" pitchFamily="2" charset="0"/>
              </a:rPr>
              <a:t>commit</a:t>
            </a:r>
            <a:r>
              <a:rPr lang="en-US" sz="2000" i="1" dirty="0"/>
              <a:t> directly to it</a:t>
            </a:r>
          </a:p>
        </p:txBody>
      </p:sp>
      <p:sp>
        <p:nvSpPr>
          <p:cNvPr id="4" name="Date Placeholder 3">
            <a:extLst>
              <a:ext uri="{FF2B5EF4-FFF2-40B4-BE49-F238E27FC236}">
                <a16:creationId xmlns:a16="http://schemas.microsoft.com/office/drawing/2014/main" id="{DF80308A-C02D-044F-9F8D-05E817E193F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35292E-EA1A-254F-8DC9-FF1DDABA077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543FA32-F066-5E4E-B935-5B18A1D04EC3}"/>
              </a:ext>
            </a:extLst>
          </p:cNvPr>
          <p:cNvSpPr>
            <a:spLocks noGrp="1"/>
          </p:cNvSpPr>
          <p:nvPr>
            <p:ph type="sldNum" sz="quarter" idx="12"/>
          </p:nvPr>
        </p:nvSpPr>
        <p:spPr/>
        <p:txBody>
          <a:bodyPr/>
          <a:lstStyle/>
          <a:p>
            <a:fld id="{7C13B1F0-92EC-E545-B629-AD58957A63EF}" type="slidenum">
              <a:rPr lang="en-US" smtClean="0"/>
              <a:t>21</a:t>
            </a:fld>
            <a:endParaRPr lang="en-US"/>
          </a:p>
        </p:txBody>
      </p:sp>
    </p:spTree>
    <p:extLst>
      <p:ext uri="{BB962C8B-B14F-4D97-AF65-F5344CB8AC3E}">
        <p14:creationId xmlns:p14="http://schemas.microsoft.com/office/powerpoint/2010/main" val="469756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92C9-6B59-514A-ADB8-6DBB0753D676}"/>
              </a:ext>
            </a:extLst>
          </p:cNvPr>
          <p:cNvSpPr>
            <a:spLocks noGrp="1"/>
          </p:cNvSpPr>
          <p:nvPr>
            <p:ph type="title"/>
          </p:nvPr>
        </p:nvSpPr>
        <p:spPr/>
        <p:txBody>
          <a:bodyPr/>
          <a:lstStyle/>
          <a:p>
            <a:r>
              <a:rPr lang="en-US" dirty="0"/>
              <a:t>GIT CONCEPTS: Local and Remote Repositories</a:t>
            </a:r>
          </a:p>
        </p:txBody>
      </p:sp>
      <p:sp>
        <p:nvSpPr>
          <p:cNvPr id="3" name="Content Placeholder 2">
            <a:extLst>
              <a:ext uri="{FF2B5EF4-FFF2-40B4-BE49-F238E27FC236}">
                <a16:creationId xmlns:a16="http://schemas.microsoft.com/office/drawing/2014/main" id="{0211315E-E0DA-E04E-9744-707012092460}"/>
              </a:ext>
            </a:extLst>
          </p:cNvPr>
          <p:cNvSpPr>
            <a:spLocks noGrp="1"/>
          </p:cNvSpPr>
          <p:nvPr>
            <p:ph idx="1"/>
          </p:nvPr>
        </p:nvSpPr>
        <p:spPr/>
        <p:txBody>
          <a:bodyPr>
            <a:normAutofit/>
          </a:bodyPr>
          <a:lstStyle/>
          <a:p>
            <a:r>
              <a:rPr lang="en-US" dirty="0" err="1"/>
              <a:t>Git</a:t>
            </a:r>
            <a:r>
              <a:rPr lang="en-US" dirty="0"/>
              <a:t> has a special set of transfer protocols to move data between local and remote repositories</a:t>
            </a:r>
          </a:p>
          <a:p>
            <a:pPr lvl="1"/>
            <a:r>
              <a:rPr lang="en-US" sz="2000" i="1" dirty="0"/>
              <a:t>Remember, the </a:t>
            </a:r>
            <a:r>
              <a:rPr lang="en-US" sz="2000" i="1" dirty="0" err="1"/>
              <a:t>Git</a:t>
            </a:r>
            <a:r>
              <a:rPr lang="en-US" sz="2000" i="1" dirty="0"/>
              <a:t> model is fully-distributed, so all copies of a project repository are functionally equal except for the state – if the repo on GitHub is lost, any developer’s local repo can be used to rebuild the project</a:t>
            </a:r>
          </a:p>
          <a:p>
            <a:r>
              <a:rPr lang="en-US" dirty="0"/>
              <a:t>When uploading and downloading files between local and remote repositories, </a:t>
            </a:r>
            <a:r>
              <a:rPr lang="en-US" dirty="0" err="1"/>
              <a:t>Git</a:t>
            </a:r>
            <a:r>
              <a:rPr lang="en-US" dirty="0"/>
              <a:t> quickly compares the files on each side and sends a compressed </a:t>
            </a:r>
            <a:r>
              <a:rPr lang="en-US" b="1" dirty="0" err="1"/>
              <a:t>packfile</a:t>
            </a:r>
            <a:r>
              <a:rPr lang="en-US" dirty="0"/>
              <a:t> of any objects that differ based on the operation</a:t>
            </a:r>
          </a:p>
          <a:p>
            <a:r>
              <a:rPr lang="en-US" b="1" dirty="0" err="1">
                <a:latin typeface="Courier" pitchFamily="2" charset="0"/>
              </a:rPr>
              <a:t>git</a:t>
            </a:r>
            <a:r>
              <a:rPr lang="en-US" b="1" dirty="0">
                <a:latin typeface="Courier" pitchFamily="2" charset="0"/>
              </a:rPr>
              <a:t> fetch</a:t>
            </a:r>
            <a:r>
              <a:rPr lang="en-US" dirty="0"/>
              <a:t> downloads data and </a:t>
            </a:r>
            <a:r>
              <a:rPr lang="en-US" b="1" dirty="0" err="1">
                <a:latin typeface="Courier" pitchFamily="2" charset="0"/>
              </a:rPr>
              <a:t>git</a:t>
            </a:r>
            <a:r>
              <a:rPr lang="en-US" b="1" dirty="0">
                <a:latin typeface="Courier" pitchFamily="2" charset="0"/>
              </a:rPr>
              <a:t> push</a:t>
            </a:r>
            <a:r>
              <a:rPr lang="en-US" dirty="0"/>
              <a:t> uploads data</a:t>
            </a:r>
          </a:p>
          <a:p>
            <a:pPr lvl="1"/>
            <a:r>
              <a:rPr lang="en-US" sz="2000" b="1" dirty="0" err="1">
                <a:latin typeface="Courier" pitchFamily="2" charset="0"/>
              </a:rPr>
              <a:t>git</a:t>
            </a:r>
            <a:r>
              <a:rPr lang="en-US" sz="2000" b="1" dirty="0">
                <a:latin typeface="Courier" pitchFamily="2" charset="0"/>
              </a:rPr>
              <a:t> pull </a:t>
            </a:r>
            <a:r>
              <a:rPr lang="en-US" sz="2000" dirty="0"/>
              <a:t>actually fetches the remote data when called, and then merges the remote branch into the current working branch, provided you are tracking a remote branch</a:t>
            </a:r>
          </a:p>
          <a:p>
            <a:pPr lvl="1"/>
            <a:r>
              <a:rPr lang="en-US" sz="2000" b="1" dirty="0" err="1">
                <a:latin typeface="Courier" pitchFamily="2" charset="0"/>
              </a:rPr>
              <a:t>git</a:t>
            </a:r>
            <a:r>
              <a:rPr lang="en-US" sz="2000" b="1" dirty="0">
                <a:latin typeface="Courier" pitchFamily="2" charset="0"/>
              </a:rPr>
              <a:t> clone </a:t>
            </a:r>
            <a:r>
              <a:rPr lang="en-US" sz="2000" dirty="0"/>
              <a:t>automatically fetches data from a remote repo and syncs the local master branch to track the remote master branch (</a:t>
            </a:r>
            <a:r>
              <a:rPr lang="en-US" sz="1600" dirty="0">
                <a:latin typeface="Courier" pitchFamily="2" charset="0"/>
              </a:rPr>
              <a:t>origin</a:t>
            </a:r>
            <a:r>
              <a:rPr lang="en-US" sz="2000" dirty="0"/>
              <a:t> refers to the </a:t>
            </a:r>
            <a:r>
              <a:rPr lang="en-US" sz="1600" dirty="0">
                <a:latin typeface="Courier" pitchFamily="2" charset="0"/>
              </a:rPr>
              <a:t>clone</a:t>
            </a:r>
            <a:r>
              <a:rPr lang="en-US" sz="2000" dirty="0"/>
              <a:t> source by default)</a:t>
            </a:r>
          </a:p>
          <a:p>
            <a:pPr lvl="1"/>
            <a:endParaRPr lang="en-US" dirty="0"/>
          </a:p>
        </p:txBody>
      </p:sp>
      <p:sp>
        <p:nvSpPr>
          <p:cNvPr id="4" name="Date Placeholder 3">
            <a:extLst>
              <a:ext uri="{FF2B5EF4-FFF2-40B4-BE49-F238E27FC236}">
                <a16:creationId xmlns:a16="http://schemas.microsoft.com/office/drawing/2014/main" id="{BA7530CB-E7BF-7742-A531-F48203CCE8E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174F199-112F-1D4E-8187-2770EEF1D80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DCD93662-1B94-8B4D-AEF5-3B024583AB85}"/>
              </a:ext>
            </a:extLst>
          </p:cNvPr>
          <p:cNvSpPr>
            <a:spLocks noGrp="1"/>
          </p:cNvSpPr>
          <p:nvPr>
            <p:ph type="sldNum" sz="quarter" idx="12"/>
          </p:nvPr>
        </p:nvSpPr>
        <p:spPr/>
        <p:txBody>
          <a:bodyPr/>
          <a:lstStyle/>
          <a:p>
            <a:fld id="{7C13B1F0-92EC-E545-B629-AD58957A63EF}" type="slidenum">
              <a:rPr lang="en-US" smtClean="0"/>
              <a:t>22</a:t>
            </a:fld>
            <a:endParaRPr lang="en-US"/>
          </a:p>
        </p:txBody>
      </p:sp>
    </p:spTree>
    <p:extLst>
      <p:ext uri="{BB962C8B-B14F-4D97-AF65-F5344CB8AC3E}">
        <p14:creationId xmlns:p14="http://schemas.microsoft.com/office/powerpoint/2010/main" val="189340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424B-2F25-F74E-85D2-CFD56F4D1042}"/>
              </a:ext>
            </a:extLst>
          </p:cNvPr>
          <p:cNvSpPr>
            <a:spLocks noGrp="1"/>
          </p:cNvSpPr>
          <p:nvPr>
            <p:ph type="title"/>
          </p:nvPr>
        </p:nvSpPr>
        <p:spPr/>
        <p:txBody>
          <a:bodyPr/>
          <a:lstStyle/>
          <a:p>
            <a:r>
              <a:rPr lang="en-US" dirty="0"/>
              <a:t>Unpacking: Cloning and editing a GitHub Repo</a:t>
            </a:r>
          </a:p>
        </p:txBody>
      </p:sp>
      <p:sp>
        <p:nvSpPr>
          <p:cNvPr id="3" name="Content Placeholder 2">
            <a:extLst>
              <a:ext uri="{FF2B5EF4-FFF2-40B4-BE49-F238E27FC236}">
                <a16:creationId xmlns:a16="http://schemas.microsoft.com/office/drawing/2014/main" id="{B8FEAD87-9B39-AA45-9396-C747514CF873}"/>
              </a:ext>
            </a:extLst>
          </p:cNvPr>
          <p:cNvSpPr>
            <a:spLocks noGrp="1"/>
          </p:cNvSpPr>
          <p:nvPr>
            <p:ph sz="half" idx="1"/>
          </p:nvPr>
        </p:nvSpPr>
        <p:spPr/>
        <p:txBody>
          <a:bodyPr>
            <a:normAutofit fontScale="92500"/>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clone</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0" indent="0">
              <a:spcBef>
                <a:spcPts val="0"/>
              </a:spcBef>
              <a:buNone/>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startAt="2"/>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startAt="2"/>
            </a:pPr>
            <a:endParaRPr lang="en-US" dirty="0">
              <a:latin typeface="Courier" pitchFamily="2" charset="0"/>
            </a:endParaRPr>
          </a:p>
          <a:p>
            <a:pPr marL="457200" indent="-457200">
              <a:spcBef>
                <a:spcPts val="0"/>
              </a:spcBef>
              <a:buFont typeface="+mj-lt"/>
              <a:buAutoNum type="arabicParenR" startAt="2"/>
            </a:pPr>
            <a:r>
              <a:rPr lang="en-US" dirty="0" err="1">
                <a:latin typeface="Courier" pitchFamily="2" charset="0"/>
              </a:rPr>
              <a:t>git</a:t>
            </a:r>
            <a:r>
              <a:rPr lang="en-US" dirty="0">
                <a:latin typeface="Courier" pitchFamily="2" charset="0"/>
              </a:rPr>
              <a:t> commit</a:t>
            </a:r>
          </a:p>
          <a:p>
            <a:pPr marL="0" indent="0">
              <a:spcBef>
                <a:spcPts val="0"/>
              </a:spcBef>
              <a:buNone/>
            </a:pPr>
            <a:endParaRPr lang="en-US" dirty="0">
              <a:latin typeface="Courier" pitchFamily="2" charset="0"/>
            </a:endParaRPr>
          </a:p>
          <a:p>
            <a:pPr marL="457200" indent="-457200">
              <a:spcBef>
                <a:spcPts val="0"/>
              </a:spcBef>
              <a:buFont typeface="+mj-lt"/>
              <a:buAutoNum type="arabicParenR" startAt="4"/>
            </a:pPr>
            <a:r>
              <a:rPr lang="en-US" dirty="0" err="1">
                <a:latin typeface="Courier" pitchFamily="2" charset="0"/>
              </a:rPr>
              <a:t>git</a:t>
            </a:r>
            <a:r>
              <a:rPr lang="en-US" dirty="0">
                <a:latin typeface="Courier" pitchFamily="2" charset="0"/>
              </a:rPr>
              <a:t> push origin master</a:t>
            </a:r>
          </a:p>
        </p:txBody>
      </p:sp>
      <p:sp>
        <p:nvSpPr>
          <p:cNvPr id="4" name="Content Placeholder 3">
            <a:extLst>
              <a:ext uri="{FF2B5EF4-FFF2-40B4-BE49-F238E27FC236}">
                <a16:creationId xmlns:a16="http://schemas.microsoft.com/office/drawing/2014/main" id="{E4250129-C15D-5944-B561-23B010120277}"/>
              </a:ext>
            </a:extLst>
          </p:cNvPr>
          <p:cNvSpPr>
            <a:spLocks noGrp="1"/>
          </p:cNvSpPr>
          <p:nvPr>
            <p:ph sz="half" idx="2"/>
          </p:nvPr>
        </p:nvSpPr>
        <p:spPr>
          <a:xfrm>
            <a:off x="5225143" y="1718945"/>
            <a:ext cx="6128657" cy="4624704"/>
          </a:xfrm>
        </p:spPr>
        <p:txBody>
          <a:bodyPr>
            <a:normAutofit fontScale="92500"/>
          </a:bodyPr>
          <a:lstStyle/>
          <a:p>
            <a:pPr>
              <a:spcBef>
                <a:spcPts val="0"/>
              </a:spcBef>
            </a:pPr>
            <a:r>
              <a:rPr lang="en-US" dirty="0" err="1"/>
              <a:t>Git</a:t>
            </a:r>
            <a:r>
              <a:rPr lang="en-US" dirty="0"/>
              <a:t> uses </a:t>
            </a:r>
            <a:r>
              <a:rPr lang="en-US" dirty="0">
                <a:latin typeface="Courier" pitchFamily="2" charset="0"/>
              </a:rPr>
              <a:t>fetch</a:t>
            </a:r>
            <a:r>
              <a:rPr lang="en-US" dirty="0"/>
              <a:t> to grab a copy of the GitHub repo, unpacks a copy of the working directory based on the origin master head state, and updates the local master HEAD to point to the same commit</a:t>
            </a:r>
          </a:p>
          <a:p>
            <a:pPr>
              <a:spcBef>
                <a:spcPts val="0"/>
              </a:spcBef>
            </a:pPr>
            <a:endParaRPr lang="en-US" dirty="0"/>
          </a:p>
          <a:p>
            <a:pPr>
              <a:spcBef>
                <a:spcPts val="0"/>
              </a:spcBef>
            </a:pPr>
            <a:r>
              <a:rPr lang="en-US" dirty="0" err="1"/>
              <a:t>Git</a:t>
            </a:r>
            <a:r>
              <a:rPr lang="en-US" dirty="0"/>
              <a:t> stages all your local changes</a:t>
            </a:r>
          </a:p>
          <a:p>
            <a:pPr>
              <a:spcBef>
                <a:spcPts val="0"/>
              </a:spcBef>
            </a:pPr>
            <a:endParaRPr lang="en-US" dirty="0"/>
          </a:p>
          <a:p>
            <a:pPr>
              <a:spcBef>
                <a:spcPts val="0"/>
              </a:spcBef>
            </a:pPr>
            <a:r>
              <a:rPr lang="en-US" dirty="0" err="1"/>
              <a:t>Git</a:t>
            </a:r>
            <a:r>
              <a:rPr lang="en-US" dirty="0"/>
              <a:t> commits your changes to your local repo</a:t>
            </a:r>
          </a:p>
          <a:p>
            <a:pPr>
              <a:spcBef>
                <a:spcPts val="0"/>
              </a:spcBef>
            </a:pPr>
            <a:endParaRPr lang="en-US" dirty="0"/>
          </a:p>
          <a:p>
            <a:pPr>
              <a:spcBef>
                <a:spcPts val="0"/>
              </a:spcBef>
            </a:pPr>
            <a:r>
              <a:rPr lang="en-US" dirty="0" err="1"/>
              <a:t>Git</a:t>
            </a:r>
            <a:r>
              <a:rPr lang="en-US" dirty="0"/>
              <a:t> compares the local and remote repo states and then decides a) what files are different and b) are there any conflicts based on the head state of the current branch</a:t>
            </a:r>
          </a:p>
        </p:txBody>
      </p:sp>
      <p:sp>
        <p:nvSpPr>
          <p:cNvPr id="5" name="Date Placeholder 4">
            <a:extLst>
              <a:ext uri="{FF2B5EF4-FFF2-40B4-BE49-F238E27FC236}">
                <a16:creationId xmlns:a16="http://schemas.microsoft.com/office/drawing/2014/main" id="{23F42A09-42B2-4A40-B44D-88BC83593BE7}"/>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E1E2AB74-63CD-104A-BA6A-71BCD60DA667}"/>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FAE82BC1-BCB3-3847-8EB8-05FE550CA3DD}"/>
              </a:ext>
            </a:extLst>
          </p:cNvPr>
          <p:cNvSpPr>
            <a:spLocks noGrp="1"/>
          </p:cNvSpPr>
          <p:nvPr>
            <p:ph type="sldNum" sz="quarter" idx="12"/>
          </p:nvPr>
        </p:nvSpPr>
        <p:spPr/>
        <p:txBody>
          <a:bodyPr/>
          <a:lstStyle/>
          <a:p>
            <a:fld id="{7C13B1F0-92EC-E545-B629-AD58957A63EF}" type="slidenum">
              <a:rPr lang="en-US" smtClean="0"/>
              <a:t>23</a:t>
            </a:fld>
            <a:endParaRPr lang="en-US"/>
          </a:p>
        </p:txBody>
      </p:sp>
    </p:spTree>
    <p:extLst>
      <p:ext uri="{BB962C8B-B14F-4D97-AF65-F5344CB8AC3E}">
        <p14:creationId xmlns:p14="http://schemas.microsoft.com/office/powerpoint/2010/main" val="3945007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6A61-30D1-D145-9E7B-7028AF76CAB7}"/>
              </a:ext>
            </a:extLst>
          </p:cNvPr>
          <p:cNvSpPr>
            <a:spLocks noGrp="1"/>
          </p:cNvSpPr>
          <p:nvPr>
            <p:ph type="title"/>
          </p:nvPr>
        </p:nvSpPr>
        <p:spPr/>
        <p:txBody>
          <a:bodyPr/>
          <a:lstStyle/>
          <a:p>
            <a:r>
              <a:rPr lang="en-US" dirty="0" err="1"/>
              <a:t>Git</a:t>
            </a:r>
            <a:r>
              <a:rPr lang="en-US" dirty="0"/>
              <a:t> CONCEPTS: MERGING</a:t>
            </a:r>
          </a:p>
        </p:txBody>
      </p:sp>
      <p:sp>
        <p:nvSpPr>
          <p:cNvPr id="3" name="Content Placeholder 2">
            <a:extLst>
              <a:ext uri="{FF2B5EF4-FFF2-40B4-BE49-F238E27FC236}">
                <a16:creationId xmlns:a16="http://schemas.microsoft.com/office/drawing/2014/main" id="{0C7B228B-18CB-844E-92E6-B53A74D108F0}"/>
              </a:ext>
            </a:extLst>
          </p:cNvPr>
          <p:cNvSpPr>
            <a:spLocks noGrp="1"/>
          </p:cNvSpPr>
          <p:nvPr>
            <p:ph idx="1"/>
          </p:nvPr>
        </p:nvSpPr>
        <p:spPr>
          <a:xfrm>
            <a:off x="838199" y="1721168"/>
            <a:ext cx="5878699" cy="4622482"/>
          </a:xfrm>
        </p:spPr>
        <p:txBody>
          <a:bodyPr>
            <a:normAutofit lnSpcReduction="10000"/>
          </a:bodyPr>
          <a:lstStyle/>
          <a:p>
            <a:r>
              <a:rPr lang="en-US" sz="2000" dirty="0"/>
              <a:t>Merging involves taking two or more “branches” and creating a </a:t>
            </a:r>
            <a:r>
              <a:rPr lang="en-US" sz="2000" b="1" dirty="0"/>
              <a:t>merge commit</a:t>
            </a:r>
            <a:r>
              <a:rPr lang="en-US" sz="2000" dirty="0"/>
              <a:t> that reconciles their commit histories</a:t>
            </a:r>
          </a:p>
          <a:p>
            <a:pPr lvl="1"/>
            <a:r>
              <a:rPr lang="en-US" sz="1800" i="1" dirty="0"/>
              <a:t>Remember, a branch is just a reference to a commit in the </a:t>
            </a:r>
            <a:r>
              <a:rPr lang="en-US" sz="1800" i="1" dirty="0" err="1"/>
              <a:t>Git</a:t>
            </a:r>
            <a:r>
              <a:rPr lang="en-US" sz="1800" i="1" dirty="0"/>
              <a:t> model, so if you are syncing local and remote repos for a project and there is a conflict that requires a merge to resolve, </a:t>
            </a:r>
            <a:r>
              <a:rPr lang="en-US" sz="1800" i="1" dirty="0" err="1"/>
              <a:t>Git</a:t>
            </a:r>
            <a:r>
              <a:rPr lang="en-US" sz="1800" i="1" dirty="0"/>
              <a:t> will treat the two differing </a:t>
            </a:r>
            <a:r>
              <a:rPr lang="en-US" sz="1800" dirty="0">
                <a:latin typeface="Courier" pitchFamily="2" charset="0"/>
              </a:rPr>
              <a:t>master</a:t>
            </a:r>
            <a:r>
              <a:rPr lang="en-US" sz="1800" i="1" dirty="0"/>
              <a:t> branches like any other branches and try to reconcile the commits</a:t>
            </a:r>
          </a:p>
          <a:p>
            <a:pPr lvl="1"/>
            <a:r>
              <a:rPr lang="en-US" sz="1800" i="1" dirty="0"/>
              <a:t>Merge commits differ from normal commits in that they point to two or more parent commits</a:t>
            </a:r>
          </a:p>
          <a:p>
            <a:r>
              <a:rPr lang="en-US" sz="2000" dirty="0"/>
              <a:t>If two branches have diverged from a </a:t>
            </a:r>
            <a:r>
              <a:rPr lang="en-US" sz="2000" b="1" dirty="0"/>
              <a:t>common ancestor</a:t>
            </a:r>
            <a:r>
              <a:rPr lang="en-US" sz="2000" dirty="0"/>
              <a:t>, </a:t>
            </a:r>
            <a:r>
              <a:rPr lang="en-US" sz="2000" dirty="0" err="1"/>
              <a:t>Git</a:t>
            </a:r>
            <a:r>
              <a:rPr lang="en-US" sz="2000" dirty="0"/>
              <a:t> automatically figures out the best point to merge them from</a:t>
            </a:r>
          </a:p>
          <a:p>
            <a:r>
              <a:rPr lang="en-US" sz="2000" dirty="0"/>
              <a:t>If the branches can’t be reconciled (for example, if both branches edited the same piece of code in different ways), </a:t>
            </a:r>
            <a:r>
              <a:rPr lang="en-US" sz="2000" dirty="0" err="1"/>
              <a:t>Git</a:t>
            </a:r>
            <a:r>
              <a:rPr lang="en-US" sz="2000" dirty="0"/>
              <a:t> raises a </a:t>
            </a:r>
            <a:r>
              <a:rPr lang="en-US" sz="2000" b="1" dirty="0"/>
              <a:t>merge conflict</a:t>
            </a:r>
            <a:endParaRPr lang="en-US" sz="2000" dirty="0"/>
          </a:p>
          <a:p>
            <a:endParaRPr lang="en-US" sz="2000" i="1" dirty="0"/>
          </a:p>
        </p:txBody>
      </p:sp>
      <p:sp>
        <p:nvSpPr>
          <p:cNvPr id="4" name="Date Placeholder 3">
            <a:extLst>
              <a:ext uri="{FF2B5EF4-FFF2-40B4-BE49-F238E27FC236}">
                <a16:creationId xmlns:a16="http://schemas.microsoft.com/office/drawing/2014/main" id="{DF80308A-C02D-044F-9F8D-05E817E193F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135292E-EA1A-254F-8DC9-FF1DDABA077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543FA32-F066-5E4E-B935-5B18A1D04EC3}"/>
              </a:ext>
            </a:extLst>
          </p:cNvPr>
          <p:cNvSpPr>
            <a:spLocks noGrp="1"/>
          </p:cNvSpPr>
          <p:nvPr>
            <p:ph type="sldNum" sz="quarter" idx="12"/>
          </p:nvPr>
        </p:nvSpPr>
        <p:spPr/>
        <p:txBody>
          <a:bodyPr/>
          <a:lstStyle/>
          <a:p>
            <a:fld id="{7C13B1F0-92EC-E545-B629-AD58957A63EF}" type="slidenum">
              <a:rPr lang="en-US" smtClean="0"/>
              <a:t>24</a:t>
            </a:fld>
            <a:endParaRPr lang="en-US"/>
          </a:p>
        </p:txBody>
      </p:sp>
      <p:pic>
        <p:nvPicPr>
          <p:cNvPr id="9" name="Picture 8">
            <a:extLst>
              <a:ext uri="{FF2B5EF4-FFF2-40B4-BE49-F238E27FC236}">
                <a16:creationId xmlns:a16="http://schemas.microsoft.com/office/drawing/2014/main" id="{4E94A650-78C1-2747-B846-7543DD0B14DB}"/>
              </a:ext>
            </a:extLst>
          </p:cNvPr>
          <p:cNvPicPr>
            <a:picLocks noChangeAspect="1"/>
          </p:cNvPicPr>
          <p:nvPr/>
        </p:nvPicPr>
        <p:blipFill>
          <a:blip r:embed="rId2"/>
          <a:stretch>
            <a:fillRect/>
          </a:stretch>
        </p:blipFill>
        <p:spPr>
          <a:xfrm>
            <a:off x="7065818" y="1296038"/>
            <a:ext cx="4110182" cy="195233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0C6236C-061E-F043-BCBF-20E4B151735E}"/>
              </a:ext>
            </a:extLst>
          </p:cNvPr>
          <p:cNvPicPr>
            <a:picLocks noChangeAspect="1"/>
          </p:cNvPicPr>
          <p:nvPr/>
        </p:nvPicPr>
        <p:blipFill>
          <a:blip r:embed="rId3"/>
          <a:stretch>
            <a:fillRect/>
          </a:stretch>
        </p:blipFill>
        <p:spPr>
          <a:xfrm>
            <a:off x="6716899" y="3680629"/>
            <a:ext cx="4459101" cy="176134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B8C0CE8-0A48-634F-B299-CD8E1E92B37B}"/>
              </a:ext>
            </a:extLst>
          </p:cNvPr>
          <p:cNvSpPr txBox="1"/>
          <p:nvPr/>
        </p:nvSpPr>
        <p:spPr>
          <a:xfrm>
            <a:off x="7179917" y="3338778"/>
            <a:ext cx="4443046" cy="311371"/>
          </a:xfrm>
          <a:prstGeom prst="rect">
            <a:avLst/>
          </a:prstGeom>
          <a:noFill/>
        </p:spPr>
        <p:txBody>
          <a:bodyPr wrap="square" rtlCol="0">
            <a:spAutoFit/>
          </a:bodyPr>
          <a:lstStyle/>
          <a:p>
            <a:pPr algn="ctr"/>
            <a:r>
              <a:rPr lang="en-US" sz="1400" i="1" dirty="0">
                <a:latin typeface="Europa-Light LightItalic" panose="02000000000000000000" pitchFamily="2" charset="77"/>
              </a:rPr>
              <a:t>Setting two branches up for a merge</a:t>
            </a:r>
          </a:p>
        </p:txBody>
      </p:sp>
      <p:sp>
        <p:nvSpPr>
          <p:cNvPr id="12" name="TextBox 11">
            <a:extLst>
              <a:ext uri="{FF2B5EF4-FFF2-40B4-BE49-F238E27FC236}">
                <a16:creationId xmlns:a16="http://schemas.microsoft.com/office/drawing/2014/main" id="{C7717E17-138B-A049-A2E1-BEBE6435852C}"/>
              </a:ext>
            </a:extLst>
          </p:cNvPr>
          <p:cNvSpPr txBox="1"/>
          <p:nvPr/>
        </p:nvSpPr>
        <p:spPr>
          <a:xfrm>
            <a:off x="7179917" y="5484404"/>
            <a:ext cx="4443046" cy="311371"/>
          </a:xfrm>
          <a:prstGeom prst="rect">
            <a:avLst/>
          </a:prstGeom>
          <a:noFill/>
        </p:spPr>
        <p:txBody>
          <a:bodyPr wrap="square" rtlCol="0">
            <a:spAutoFit/>
          </a:bodyPr>
          <a:lstStyle/>
          <a:p>
            <a:pPr algn="ctr"/>
            <a:r>
              <a:rPr lang="en-US" sz="1400" i="1" dirty="0">
                <a:latin typeface="Europa-Light LightItalic" panose="02000000000000000000" pitchFamily="2" charset="77"/>
              </a:rPr>
              <a:t>The graph of commits after the merge commit is added</a:t>
            </a:r>
          </a:p>
        </p:txBody>
      </p:sp>
    </p:spTree>
    <p:extLst>
      <p:ext uri="{BB962C8B-B14F-4D97-AF65-F5344CB8AC3E}">
        <p14:creationId xmlns:p14="http://schemas.microsoft.com/office/powerpoint/2010/main" val="2915495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2A42-6AB1-4B47-B51F-412EF2B55903}"/>
              </a:ext>
            </a:extLst>
          </p:cNvPr>
          <p:cNvSpPr>
            <a:spLocks noGrp="1"/>
          </p:cNvSpPr>
          <p:nvPr>
            <p:ph type="title"/>
          </p:nvPr>
        </p:nvSpPr>
        <p:spPr/>
        <p:txBody>
          <a:bodyPr/>
          <a:lstStyle/>
          <a:p>
            <a:r>
              <a:rPr lang="en-US" dirty="0"/>
              <a:t>Merging Two Branches to Master</a:t>
            </a:r>
          </a:p>
        </p:txBody>
      </p:sp>
      <p:sp>
        <p:nvSpPr>
          <p:cNvPr id="3" name="Text Placeholder 2">
            <a:extLst>
              <a:ext uri="{FF2B5EF4-FFF2-40B4-BE49-F238E27FC236}">
                <a16:creationId xmlns:a16="http://schemas.microsoft.com/office/drawing/2014/main" id="{59467E8A-88C2-DB4C-9CD2-E03C8F9E3454}"/>
              </a:ext>
            </a:extLst>
          </p:cNvPr>
          <p:cNvSpPr>
            <a:spLocks noGrp="1"/>
          </p:cNvSpPr>
          <p:nvPr>
            <p:ph type="body" idx="1"/>
          </p:nvPr>
        </p:nvSpPr>
        <p:spPr>
          <a:xfrm>
            <a:off x="839788" y="5681649"/>
            <a:ext cx="5157787" cy="638214"/>
          </a:xfrm>
        </p:spPr>
        <p:txBody>
          <a:bodyPr/>
          <a:lstStyle/>
          <a:p>
            <a:r>
              <a:rPr lang="en-US" dirty="0"/>
              <a:t>Before Merging</a:t>
            </a:r>
          </a:p>
        </p:txBody>
      </p:sp>
      <p:pic>
        <p:nvPicPr>
          <p:cNvPr id="10" name="Content Placeholder 9">
            <a:extLst>
              <a:ext uri="{FF2B5EF4-FFF2-40B4-BE49-F238E27FC236}">
                <a16:creationId xmlns:a16="http://schemas.microsoft.com/office/drawing/2014/main" id="{1EA89116-0879-DD48-BD21-B2D9FD9FAB8A}"/>
              </a:ext>
            </a:extLst>
          </p:cNvPr>
          <p:cNvPicPr>
            <a:picLocks noGrp="1" noChangeAspect="1"/>
          </p:cNvPicPr>
          <p:nvPr>
            <p:ph sz="half" idx="2"/>
          </p:nvPr>
        </p:nvPicPr>
        <p:blipFill>
          <a:blip r:embed="rId2"/>
          <a:stretch>
            <a:fillRect/>
          </a:stretch>
        </p:blipFill>
        <p:spPr>
          <a:xfrm>
            <a:off x="839788" y="1690688"/>
            <a:ext cx="4999873" cy="3962400"/>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FBB01BB5-BF57-EB4B-8102-9896A982ED8B}"/>
              </a:ext>
            </a:extLst>
          </p:cNvPr>
          <p:cNvSpPr>
            <a:spLocks noGrp="1"/>
          </p:cNvSpPr>
          <p:nvPr>
            <p:ph type="body" sz="quarter" idx="3"/>
          </p:nvPr>
        </p:nvSpPr>
        <p:spPr>
          <a:xfrm>
            <a:off x="7051428" y="5681649"/>
            <a:ext cx="5183188" cy="643575"/>
          </a:xfrm>
        </p:spPr>
        <p:txBody>
          <a:bodyPr/>
          <a:lstStyle/>
          <a:p>
            <a:r>
              <a:rPr lang="en-US" dirty="0"/>
              <a:t>After Merging</a:t>
            </a:r>
          </a:p>
        </p:txBody>
      </p:sp>
      <p:pic>
        <p:nvPicPr>
          <p:cNvPr id="11" name="Content Placeholder 10">
            <a:extLst>
              <a:ext uri="{FF2B5EF4-FFF2-40B4-BE49-F238E27FC236}">
                <a16:creationId xmlns:a16="http://schemas.microsoft.com/office/drawing/2014/main" id="{2260DB44-3CBE-0443-84B6-6822B88056EF}"/>
              </a:ext>
            </a:extLst>
          </p:cNvPr>
          <p:cNvPicPr>
            <a:picLocks noGrp="1" noChangeAspect="1"/>
          </p:cNvPicPr>
          <p:nvPr>
            <p:ph sz="quarter" idx="4"/>
          </p:nvPr>
        </p:nvPicPr>
        <p:blipFill>
          <a:blip r:embed="rId3"/>
          <a:stretch>
            <a:fillRect/>
          </a:stretch>
        </p:blipFill>
        <p:spPr>
          <a:xfrm>
            <a:off x="7075487" y="1080661"/>
            <a:ext cx="4367214" cy="4734107"/>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74A85F8E-48A7-CD4C-B757-5DCC134289D2}"/>
              </a:ext>
            </a:extLst>
          </p:cNvPr>
          <p:cNvSpPr>
            <a:spLocks noGrp="1"/>
          </p:cNvSpPr>
          <p:nvPr>
            <p:ph type="dt" sz="half" idx="10"/>
          </p:nvPr>
        </p:nvSpPr>
        <p:spPr/>
        <p:txBody>
          <a:bodyPr/>
          <a:lstStyle/>
          <a:p>
            <a:r>
              <a:rPr lang="en-US"/>
              <a:t>3/27/18</a:t>
            </a:r>
          </a:p>
        </p:txBody>
      </p:sp>
      <p:sp>
        <p:nvSpPr>
          <p:cNvPr id="8" name="Footer Placeholder 7">
            <a:extLst>
              <a:ext uri="{FF2B5EF4-FFF2-40B4-BE49-F238E27FC236}">
                <a16:creationId xmlns:a16="http://schemas.microsoft.com/office/drawing/2014/main" id="{7FD5E8FB-E3F2-6F4A-AEE8-C5B1CCD53BD6}"/>
              </a:ext>
            </a:extLst>
          </p:cNvPr>
          <p:cNvSpPr>
            <a:spLocks noGrp="1"/>
          </p:cNvSpPr>
          <p:nvPr>
            <p:ph type="ftr" sz="quarter" idx="11"/>
          </p:nvPr>
        </p:nvSpPr>
        <p:spPr/>
        <p:txBody>
          <a:bodyPr/>
          <a:lstStyle/>
          <a:p>
            <a:r>
              <a:rPr lang="en-US"/>
              <a:t>GITTIN' * DONE</a:t>
            </a:r>
          </a:p>
        </p:txBody>
      </p:sp>
      <p:sp>
        <p:nvSpPr>
          <p:cNvPr id="9" name="Slide Number Placeholder 8">
            <a:extLst>
              <a:ext uri="{FF2B5EF4-FFF2-40B4-BE49-F238E27FC236}">
                <a16:creationId xmlns:a16="http://schemas.microsoft.com/office/drawing/2014/main" id="{E9C4EE04-6DC5-A349-AF8E-1197D11F350E}"/>
              </a:ext>
            </a:extLst>
          </p:cNvPr>
          <p:cNvSpPr>
            <a:spLocks noGrp="1"/>
          </p:cNvSpPr>
          <p:nvPr>
            <p:ph type="sldNum" sz="quarter" idx="12"/>
          </p:nvPr>
        </p:nvSpPr>
        <p:spPr/>
        <p:txBody>
          <a:bodyPr/>
          <a:lstStyle/>
          <a:p>
            <a:fld id="{7C13B1F0-92EC-E545-B629-AD58957A63EF}" type="slidenum">
              <a:rPr lang="en-US" smtClean="0"/>
              <a:t>25</a:t>
            </a:fld>
            <a:endParaRPr lang="en-US"/>
          </a:p>
        </p:txBody>
      </p:sp>
    </p:spTree>
    <p:extLst>
      <p:ext uri="{BB962C8B-B14F-4D97-AF65-F5344CB8AC3E}">
        <p14:creationId xmlns:p14="http://schemas.microsoft.com/office/powerpoint/2010/main" val="3221006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5A14-5452-7A4D-91D8-A12689B0F081}"/>
              </a:ext>
            </a:extLst>
          </p:cNvPr>
          <p:cNvSpPr>
            <a:spLocks noGrp="1"/>
          </p:cNvSpPr>
          <p:nvPr>
            <p:ph type="title"/>
          </p:nvPr>
        </p:nvSpPr>
        <p:spPr/>
        <p:txBody>
          <a:bodyPr/>
          <a:lstStyle/>
          <a:p>
            <a:r>
              <a:rPr lang="en-US" dirty="0"/>
              <a:t>UNPACKING: The PULL AND PUSH</a:t>
            </a:r>
          </a:p>
        </p:txBody>
      </p:sp>
      <p:sp>
        <p:nvSpPr>
          <p:cNvPr id="3" name="Content Placeholder 2">
            <a:extLst>
              <a:ext uri="{FF2B5EF4-FFF2-40B4-BE49-F238E27FC236}">
                <a16:creationId xmlns:a16="http://schemas.microsoft.com/office/drawing/2014/main" id="{69EE1382-56FA-2247-9D42-0D3498658F7A}"/>
              </a:ext>
            </a:extLst>
          </p:cNvPr>
          <p:cNvSpPr>
            <a:spLocks noGrp="1"/>
          </p:cNvSpPr>
          <p:nvPr>
            <p:ph sz="half" idx="1"/>
          </p:nvPr>
        </p:nvSpPr>
        <p:spPr/>
        <p:txBody>
          <a:bodyPr>
            <a:normAutofit fontScale="92500" lnSpcReduction="20000"/>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pull origin master</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add .</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commit</a:t>
            </a: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endParaRPr lang="en-US" dirty="0">
              <a:latin typeface="Courier" pitchFamily="2" charset="0"/>
            </a:endParaRPr>
          </a:p>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push origin master</a:t>
            </a:r>
          </a:p>
        </p:txBody>
      </p:sp>
      <p:sp>
        <p:nvSpPr>
          <p:cNvPr id="4" name="Content Placeholder 3">
            <a:extLst>
              <a:ext uri="{FF2B5EF4-FFF2-40B4-BE49-F238E27FC236}">
                <a16:creationId xmlns:a16="http://schemas.microsoft.com/office/drawing/2014/main" id="{9EB55705-0C58-F84E-91A8-34EC320FC286}"/>
              </a:ext>
            </a:extLst>
          </p:cNvPr>
          <p:cNvSpPr>
            <a:spLocks noGrp="1"/>
          </p:cNvSpPr>
          <p:nvPr>
            <p:ph sz="half" idx="2"/>
          </p:nvPr>
        </p:nvSpPr>
        <p:spPr/>
        <p:txBody>
          <a:bodyPr>
            <a:normAutofit fontScale="92500" lnSpcReduction="20000"/>
          </a:bodyPr>
          <a:lstStyle/>
          <a:p>
            <a:r>
              <a:rPr lang="en-US" dirty="0" err="1"/>
              <a:t>Git</a:t>
            </a:r>
            <a:r>
              <a:rPr lang="en-US" dirty="0"/>
              <a:t> uses fetch to return the current state of the remote origin master repo, then merges it with the current state of the local working directory (i.e. the local master branch)</a:t>
            </a:r>
          </a:p>
          <a:p>
            <a:endParaRPr lang="en-US" dirty="0"/>
          </a:p>
          <a:p>
            <a:r>
              <a:rPr lang="en-US" dirty="0" err="1"/>
              <a:t>Git</a:t>
            </a:r>
            <a:r>
              <a:rPr lang="en-US" dirty="0"/>
              <a:t> restages your changes based on the merged commits, trees, and blobs</a:t>
            </a:r>
          </a:p>
          <a:p>
            <a:endParaRPr lang="en-US" dirty="0"/>
          </a:p>
          <a:p>
            <a:r>
              <a:rPr lang="en-US" dirty="0" err="1"/>
              <a:t>Git</a:t>
            </a:r>
            <a:r>
              <a:rPr lang="en-US" dirty="0"/>
              <a:t> writes a commit referencing the previous (new) merge commit</a:t>
            </a:r>
          </a:p>
          <a:p>
            <a:endParaRPr lang="en-US" dirty="0"/>
          </a:p>
          <a:p>
            <a:r>
              <a:rPr lang="en-US" dirty="0" err="1"/>
              <a:t>Git</a:t>
            </a:r>
            <a:r>
              <a:rPr lang="en-US" dirty="0"/>
              <a:t> re-pushes your changes to the remote repo, which now has a common commit reference to merge the data with respect to</a:t>
            </a:r>
          </a:p>
        </p:txBody>
      </p:sp>
      <p:sp>
        <p:nvSpPr>
          <p:cNvPr id="5" name="Date Placeholder 4">
            <a:extLst>
              <a:ext uri="{FF2B5EF4-FFF2-40B4-BE49-F238E27FC236}">
                <a16:creationId xmlns:a16="http://schemas.microsoft.com/office/drawing/2014/main" id="{DC174546-970A-0D4A-BC2C-0E26C4A1F7A7}"/>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4301409B-A5B3-004B-AB48-6365D20D76A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4026E57B-3EC4-D141-9996-C602C3725036}"/>
              </a:ext>
            </a:extLst>
          </p:cNvPr>
          <p:cNvSpPr>
            <a:spLocks noGrp="1"/>
          </p:cNvSpPr>
          <p:nvPr>
            <p:ph type="sldNum" sz="quarter" idx="12"/>
          </p:nvPr>
        </p:nvSpPr>
        <p:spPr/>
        <p:txBody>
          <a:bodyPr/>
          <a:lstStyle/>
          <a:p>
            <a:fld id="{7C13B1F0-92EC-E545-B629-AD58957A63EF}" type="slidenum">
              <a:rPr lang="en-US" smtClean="0"/>
              <a:t>26</a:t>
            </a:fld>
            <a:endParaRPr lang="en-US"/>
          </a:p>
        </p:txBody>
      </p:sp>
    </p:spTree>
    <p:extLst>
      <p:ext uri="{BB962C8B-B14F-4D97-AF65-F5344CB8AC3E}">
        <p14:creationId xmlns:p14="http://schemas.microsoft.com/office/powerpoint/2010/main" val="3525532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CB99-278A-A74C-8026-CC4A335EF07A}"/>
              </a:ext>
            </a:extLst>
          </p:cNvPr>
          <p:cNvSpPr>
            <a:spLocks noGrp="1"/>
          </p:cNvSpPr>
          <p:nvPr>
            <p:ph type="title"/>
          </p:nvPr>
        </p:nvSpPr>
        <p:spPr/>
        <p:txBody>
          <a:bodyPr/>
          <a:lstStyle/>
          <a:p>
            <a:r>
              <a:rPr lang="en-US" dirty="0"/>
              <a:t>UNPACKING: MERGE AND MERGE CONFLICT RESOLUTION</a:t>
            </a:r>
          </a:p>
        </p:txBody>
      </p:sp>
      <p:sp>
        <p:nvSpPr>
          <p:cNvPr id="3" name="Content Placeholder 2">
            <a:extLst>
              <a:ext uri="{FF2B5EF4-FFF2-40B4-BE49-F238E27FC236}">
                <a16:creationId xmlns:a16="http://schemas.microsoft.com/office/drawing/2014/main" id="{93900D06-BC01-B242-964C-1710899AEA59}"/>
              </a:ext>
            </a:extLst>
          </p:cNvPr>
          <p:cNvSpPr>
            <a:spLocks noGrp="1"/>
          </p:cNvSpPr>
          <p:nvPr>
            <p:ph sz="half" idx="1"/>
          </p:nvPr>
        </p:nvSpPr>
        <p:spPr>
          <a:xfrm>
            <a:off x="838200" y="1718944"/>
            <a:ext cx="4016433" cy="4624705"/>
          </a:xfrm>
        </p:spPr>
        <p:txBody>
          <a:bodyPr>
            <a:normAutofit fontScale="92500" lnSpcReduction="20000"/>
          </a:bodyPr>
          <a:lstStyle/>
          <a:p>
            <a:pPr marL="457200" indent="-457200">
              <a:spcBef>
                <a:spcPts val="0"/>
              </a:spcBef>
              <a:buFont typeface="+mj-lt"/>
              <a:buAutoNum type="arabicParenR"/>
            </a:pPr>
            <a:r>
              <a:rPr lang="en-US" dirty="0" err="1">
                <a:latin typeface="Courier" pitchFamily="2" charset="0"/>
              </a:rPr>
              <a:t>git</a:t>
            </a:r>
            <a:r>
              <a:rPr lang="en-US" dirty="0">
                <a:latin typeface="Courier" pitchFamily="2" charset="0"/>
              </a:rPr>
              <a:t> merge feature</a:t>
            </a:r>
          </a:p>
          <a:p>
            <a:pPr marL="0" indent="0">
              <a:spcBef>
                <a:spcPts val="0"/>
              </a:spcBef>
              <a:buNone/>
            </a:pPr>
            <a:r>
              <a:rPr lang="en-US" dirty="0">
                <a:solidFill>
                  <a:schemeClr val="accent2"/>
                </a:solidFill>
                <a:latin typeface="Courier" pitchFamily="2" charset="0"/>
              </a:rPr>
              <a:t>CONFLICT (content): Merge conflict in </a:t>
            </a:r>
            <a:r>
              <a:rPr lang="en-US" dirty="0" err="1">
                <a:solidFill>
                  <a:schemeClr val="accent2"/>
                </a:solidFill>
                <a:latin typeface="Courier" pitchFamily="2" charset="0"/>
              </a:rPr>
              <a:t>index.html</a:t>
            </a:r>
            <a:endParaRPr lang="en-US" dirty="0">
              <a:solidFill>
                <a:schemeClr val="accent2"/>
              </a:solidFill>
              <a:latin typeface="Courier" pitchFamily="2" charset="0"/>
            </a:endParaRPr>
          </a:p>
          <a:p>
            <a:pPr marL="457200" indent="-457200">
              <a:spcBef>
                <a:spcPts val="0"/>
              </a:spcBef>
              <a:buFont typeface="+mj-lt"/>
              <a:buAutoNum type="arabicParenR" startAt="2"/>
            </a:pPr>
            <a:endParaRPr lang="en-US" dirty="0">
              <a:latin typeface="Courier" pitchFamily="2" charset="0"/>
            </a:endParaRPr>
          </a:p>
          <a:p>
            <a:pPr marL="457200" indent="-457200">
              <a:spcBef>
                <a:spcPts val="0"/>
              </a:spcBef>
              <a:buFont typeface="+mj-lt"/>
              <a:buAutoNum type="arabicParenR" startAt="2"/>
            </a:pPr>
            <a:r>
              <a:rPr lang="en-US" dirty="0" err="1">
                <a:latin typeface="Courier" pitchFamily="2" charset="0"/>
              </a:rPr>
              <a:t>git</a:t>
            </a:r>
            <a:r>
              <a:rPr lang="en-US" dirty="0">
                <a:latin typeface="Courier" pitchFamily="2" charset="0"/>
              </a:rPr>
              <a:t> status</a:t>
            </a:r>
          </a:p>
          <a:p>
            <a:pPr marL="457200" indent="-457200">
              <a:spcBef>
                <a:spcPts val="0"/>
              </a:spcBef>
              <a:buFont typeface="+mj-lt"/>
              <a:buAutoNum type="arabicParenR" startAt="2"/>
            </a:pPr>
            <a:endParaRPr lang="en-US" dirty="0">
              <a:latin typeface="Courier" pitchFamily="2" charset="0"/>
            </a:endParaRPr>
          </a:p>
          <a:p>
            <a:pPr marL="0" indent="0">
              <a:spcBef>
                <a:spcPts val="0"/>
              </a:spcBef>
              <a:buNone/>
            </a:pPr>
            <a:endParaRPr lang="en-US" dirty="0">
              <a:latin typeface="Courier" pitchFamily="2" charset="0"/>
            </a:endParaRPr>
          </a:p>
          <a:p>
            <a:pPr marL="457200" indent="-457200">
              <a:spcBef>
                <a:spcPts val="0"/>
              </a:spcBef>
              <a:buFont typeface="+mj-lt"/>
              <a:buAutoNum type="arabicParenR" startAt="3"/>
            </a:pPr>
            <a:r>
              <a:rPr lang="en-US" dirty="0" err="1">
                <a:latin typeface="Courier" pitchFamily="2" charset="0"/>
              </a:rPr>
              <a:t>git</a:t>
            </a:r>
            <a:r>
              <a:rPr lang="en-US" dirty="0">
                <a:latin typeface="Courier" pitchFamily="2" charset="0"/>
              </a:rPr>
              <a:t> </a:t>
            </a:r>
            <a:r>
              <a:rPr lang="en-US" dirty="0" err="1">
                <a:latin typeface="Courier" pitchFamily="2" charset="0"/>
              </a:rPr>
              <a:t>mergetool</a:t>
            </a:r>
            <a:endParaRPr lang="en-US" dirty="0">
              <a:latin typeface="Courier" pitchFamily="2" charset="0"/>
            </a:endParaRPr>
          </a:p>
          <a:p>
            <a:pPr marL="0" indent="0">
              <a:spcBef>
                <a:spcPts val="0"/>
              </a:spcBef>
              <a:buNone/>
            </a:pPr>
            <a:endParaRPr lang="en-US" dirty="0">
              <a:latin typeface="Courier" pitchFamily="2" charset="0"/>
            </a:endParaRPr>
          </a:p>
          <a:p>
            <a:pPr marL="457200" indent="-457200">
              <a:spcBef>
                <a:spcPts val="0"/>
              </a:spcBef>
              <a:buFont typeface="+mj-lt"/>
              <a:buAutoNum type="arabicParenR" startAt="3"/>
            </a:pPr>
            <a:endParaRPr lang="en-US" dirty="0">
              <a:latin typeface="Courier" pitchFamily="2" charset="0"/>
            </a:endParaRPr>
          </a:p>
          <a:p>
            <a:pPr marL="457200" indent="-457200">
              <a:spcBef>
                <a:spcPts val="0"/>
              </a:spcBef>
              <a:buFont typeface="+mj-lt"/>
              <a:buAutoNum type="arabicParenR" startAt="4"/>
            </a:pPr>
            <a:r>
              <a:rPr lang="en-US" dirty="0" err="1">
                <a:latin typeface="Courier" pitchFamily="2" charset="0"/>
              </a:rPr>
              <a:t>git</a:t>
            </a:r>
            <a:r>
              <a:rPr lang="en-US" dirty="0">
                <a:latin typeface="Courier" pitchFamily="2" charset="0"/>
              </a:rPr>
              <a:t> add </a:t>
            </a:r>
            <a:r>
              <a:rPr lang="en-US" dirty="0" err="1">
                <a:latin typeface="Courier" pitchFamily="2" charset="0"/>
              </a:rPr>
              <a:t>index.html</a:t>
            </a:r>
            <a:endParaRPr lang="en-US" dirty="0">
              <a:latin typeface="Courier" pitchFamily="2" charset="0"/>
            </a:endParaRPr>
          </a:p>
          <a:p>
            <a:pPr marL="457200" indent="-457200">
              <a:spcBef>
                <a:spcPts val="0"/>
              </a:spcBef>
              <a:buFont typeface="+mj-lt"/>
              <a:buAutoNum type="arabicParenR" startAt="4"/>
            </a:pPr>
            <a:endParaRPr lang="en-US" dirty="0">
              <a:latin typeface="Courier" pitchFamily="2" charset="0"/>
            </a:endParaRPr>
          </a:p>
          <a:p>
            <a:pPr marL="457200" indent="-457200">
              <a:spcBef>
                <a:spcPts val="0"/>
              </a:spcBef>
              <a:buFont typeface="+mj-lt"/>
              <a:buAutoNum type="arabicParenR" startAt="4"/>
            </a:pPr>
            <a:endParaRPr lang="en-US" dirty="0">
              <a:latin typeface="Courier" pitchFamily="2" charset="0"/>
            </a:endParaRPr>
          </a:p>
          <a:p>
            <a:pPr marL="457200" indent="-457200">
              <a:spcBef>
                <a:spcPts val="0"/>
              </a:spcBef>
              <a:buFont typeface="+mj-lt"/>
              <a:buAutoNum type="arabicParenR" startAt="4"/>
            </a:pPr>
            <a:r>
              <a:rPr lang="en-US" dirty="0" err="1">
                <a:latin typeface="Courier" pitchFamily="2" charset="0"/>
              </a:rPr>
              <a:t>git</a:t>
            </a:r>
            <a:r>
              <a:rPr lang="en-US" dirty="0">
                <a:latin typeface="Courier" pitchFamily="2" charset="0"/>
              </a:rPr>
              <a:t> commit</a:t>
            </a:r>
          </a:p>
        </p:txBody>
      </p:sp>
      <p:sp>
        <p:nvSpPr>
          <p:cNvPr id="4" name="Content Placeholder 3">
            <a:extLst>
              <a:ext uri="{FF2B5EF4-FFF2-40B4-BE49-F238E27FC236}">
                <a16:creationId xmlns:a16="http://schemas.microsoft.com/office/drawing/2014/main" id="{46B9FEE1-9F46-4143-AD2B-1F0952DE35F8}"/>
              </a:ext>
            </a:extLst>
          </p:cNvPr>
          <p:cNvSpPr>
            <a:spLocks noGrp="1"/>
          </p:cNvSpPr>
          <p:nvPr>
            <p:ph sz="half" idx="2"/>
          </p:nvPr>
        </p:nvSpPr>
        <p:spPr>
          <a:xfrm>
            <a:off x="5037513" y="1718945"/>
            <a:ext cx="6316287" cy="4624704"/>
          </a:xfrm>
        </p:spPr>
        <p:txBody>
          <a:bodyPr>
            <a:normAutofit fontScale="92500" lnSpcReduction="20000"/>
          </a:bodyPr>
          <a:lstStyle/>
          <a:p>
            <a:pPr>
              <a:spcBef>
                <a:spcPts val="0"/>
              </a:spcBef>
            </a:pPr>
            <a:r>
              <a:rPr lang="en-US" dirty="0" err="1"/>
              <a:t>Git</a:t>
            </a:r>
            <a:r>
              <a:rPr lang="en-US" dirty="0"/>
              <a:t> attempts to </a:t>
            </a:r>
            <a:r>
              <a:rPr lang="en-US" dirty="0">
                <a:latin typeface="Courier" pitchFamily="2" charset="0"/>
              </a:rPr>
              <a:t>merge</a:t>
            </a:r>
            <a:r>
              <a:rPr lang="en-US" dirty="0"/>
              <a:t> the </a:t>
            </a:r>
            <a:r>
              <a:rPr lang="en-US" dirty="0">
                <a:latin typeface="Courier" pitchFamily="2" charset="0"/>
              </a:rPr>
              <a:t>feature</a:t>
            </a:r>
            <a:r>
              <a:rPr lang="en-US" dirty="0"/>
              <a:t> branch into the current branch; you get an error; </a:t>
            </a:r>
            <a:r>
              <a:rPr lang="en-US" dirty="0" err="1"/>
              <a:t>Git</a:t>
            </a:r>
            <a:r>
              <a:rPr lang="en-US" dirty="0"/>
              <a:t> aborts</a:t>
            </a:r>
          </a:p>
          <a:p>
            <a:pPr>
              <a:spcBef>
                <a:spcPts val="0"/>
              </a:spcBef>
            </a:pPr>
            <a:endParaRPr lang="en-US" dirty="0"/>
          </a:p>
          <a:p>
            <a:pPr>
              <a:spcBef>
                <a:spcPts val="0"/>
              </a:spcBef>
            </a:pPr>
            <a:endParaRPr lang="en-US" dirty="0">
              <a:latin typeface="Courier" pitchFamily="2" charset="0"/>
            </a:endParaRPr>
          </a:p>
          <a:p>
            <a:pPr>
              <a:spcBef>
                <a:spcPts val="0"/>
              </a:spcBef>
            </a:pPr>
            <a:r>
              <a:rPr lang="en-US" dirty="0">
                <a:latin typeface="Courier" pitchFamily="2" charset="0"/>
              </a:rPr>
              <a:t>status</a:t>
            </a:r>
            <a:r>
              <a:rPr lang="en-US" dirty="0"/>
              <a:t> will have </a:t>
            </a:r>
            <a:r>
              <a:rPr lang="en-US" dirty="0" err="1"/>
              <a:t>Git</a:t>
            </a:r>
            <a:r>
              <a:rPr lang="en-US" dirty="0"/>
              <a:t> show the conflicts that aborted the merge under “</a:t>
            </a:r>
            <a:r>
              <a:rPr lang="en-US" dirty="0">
                <a:latin typeface="Courier" pitchFamily="2" charset="0"/>
              </a:rPr>
              <a:t>unmerged</a:t>
            </a:r>
            <a:r>
              <a:rPr lang="en-US" dirty="0"/>
              <a:t>”</a:t>
            </a:r>
          </a:p>
          <a:p>
            <a:pPr>
              <a:spcBef>
                <a:spcPts val="0"/>
              </a:spcBef>
            </a:pPr>
            <a:endParaRPr lang="en-US" dirty="0">
              <a:latin typeface="Courier" pitchFamily="2" charset="0"/>
            </a:endParaRPr>
          </a:p>
          <a:p>
            <a:pPr>
              <a:spcBef>
                <a:spcPts val="0"/>
              </a:spcBef>
            </a:pPr>
            <a:r>
              <a:rPr lang="en-US" dirty="0" err="1"/>
              <a:t>Git</a:t>
            </a:r>
            <a:r>
              <a:rPr lang="en-US" dirty="0"/>
              <a:t> will open a graphical tool to help you inspect what file diffs caused the merge conflict</a:t>
            </a:r>
          </a:p>
          <a:p>
            <a:pPr>
              <a:spcBef>
                <a:spcPts val="0"/>
              </a:spcBef>
            </a:pPr>
            <a:endParaRPr lang="en-US" dirty="0"/>
          </a:p>
          <a:p>
            <a:pPr>
              <a:spcBef>
                <a:spcPts val="0"/>
              </a:spcBef>
            </a:pPr>
            <a:r>
              <a:rPr lang="en-US" dirty="0"/>
              <a:t>After editing the conflicting file(s), you use </a:t>
            </a:r>
            <a:r>
              <a:rPr lang="en-US" dirty="0">
                <a:latin typeface="Courier" pitchFamily="2" charset="0"/>
              </a:rPr>
              <a:t>add</a:t>
            </a:r>
            <a:r>
              <a:rPr lang="en-US" dirty="0"/>
              <a:t> to finish restaging the merge</a:t>
            </a:r>
          </a:p>
          <a:p>
            <a:pPr>
              <a:spcBef>
                <a:spcPts val="0"/>
              </a:spcBef>
            </a:pPr>
            <a:endParaRPr lang="en-US" dirty="0"/>
          </a:p>
          <a:p>
            <a:pPr>
              <a:spcBef>
                <a:spcPts val="0"/>
              </a:spcBef>
            </a:pPr>
            <a:r>
              <a:rPr lang="en-US" dirty="0" err="1"/>
              <a:t>Git</a:t>
            </a:r>
            <a:r>
              <a:rPr lang="en-US" dirty="0"/>
              <a:t> finishes writing the aborted merge commit (</a:t>
            </a:r>
            <a:r>
              <a:rPr lang="en-US" dirty="0" err="1">
                <a:latin typeface="Courier" pitchFamily="2" charset="0"/>
              </a:rPr>
              <a:t>git</a:t>
            </a:r>
            <a:r>
              <a:rPr lang="en-US" dirty="0">
                <a:latin typeface="Courier" pitchFamily="2" charset="0"/>
              </a:rPr>
              <a:t> merge --abort </a:t>
            </a:r>
            <a:r>
              <a:rPr lang="en-US" dirty="0"/>
              <a:t>will cancel the merge process and revert to your last commit state – beware of </a:t>
            </a:r>
            <a:r>
              <a:rPr lang="en-US" dirty="0" err="1"/>
              <a:t>unstashed</a:t>
            </a:r>
            <a:r>
              <a:rPr lang="en-US" dirty="0"/>
              <a:t>/uncommitted changes!)</a:t>
            </a:r>
          </a:p>
        </p:txBody>
      </p:sp>
      <p:sp>
        <p:nvSpPr>
          <p:cNvPr id="5" name="Date Placeholder 4">
            <a:extLst>
              <a:ext uri="{FF2B5EF4-FFF2-40B4-BE49-F238E27FC236}">
                <a16:creationId xmlns:a16="http://schemas.microsoft.com/office/drawing/2014/main" id="{5EAA0224-34F5-D544-B5A3-E2077ED3CCB8}"/>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4AFA1C90-1F5E-F44C-A694-CD5F302A4A13}"/>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C4018975-916D-3448-B206-E1C9CF3EDBE3}"/>
              </a:ext>
            </a:extLst>
          </p:cNvPr>
          <p:cNvSpPr>
            <a:spLocks noGrp="1"/>
          </p:cNvSpPr>
          <p:nvPr>
            <p:ph type="sldNum" sz="quarter" idx="12"/>
          </p:nvPr>
        </p:nvSpPr>
        <p:spPr/>
        <p:txBody>
          <a:bodyPr/>
          <a:lstStyle/>
          <a:p>
            <a:fld id="{7C13B1F0-92EC-E545-B629-AD58957A63EF}" type="slidenum">
              <a:rPr lang="en-US" smtClean="0"/>
              <a:t>27</a:t>
            </a:fld>
            <a:endParaRPr lang="en-US"/>
          </a:p>
        </p:txBody>
      </p:sp>
    </p:spTree>
    <p:extLst>
      <p:ext uri="{BB962C8B-B14F-4D97-AF65-F5344CB8AC3E}">
        <p14:creationId xmlns:p14="http://schemas.microsoft.com/office/powerpoint/2010/main" val="3479632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287E-0A0A-C448-8A58-5159E4847D1F}"/>
              </a:ext>
            </a:extLst>
          </p:cNvPr>
          <p:cNvSpPr>
            <a:spLocks noGrp="1"/>
          </p:cNvSpPr>
          <p:nvPr>
            <p:ph type="title"/>
          </p:nvPr>
        </p:nvSpPr>
        <p:spPr/>
        <p:txBody>
          <a:bodyPr/>
          <a:lstStyle/>
          <a:p>
            <a:r>
              <a:rPr lang="en-US" dirty="0"/>
              <a:t>Customizing </a:t>
            </a:r>
            <a:r>
              <a:rPr lang="en-US" dirty="0" err="1"/>
              <a:t>Git</a:t>
            </a:r>
            <a:r>
              <a:rPr lang="en-US" dirty="0"/>
              <a:t>: The CONFIG and .</a:t>
            </a:r>
            <a:r>
              <a:rPr lang="en-US" dirty="0" err="1"/>
              <a:t>gitCONFIG</a:t>
            </a:r>
            <a:r>
              <a:rPr lang="en-US" dirty="0"/>
              <a:t> FILE</a:t>
            </a:r>
          </a:p>
        </p:txBody>
      </p:sp>
      <p:sp>
        <p:nvSpPr>
          <p:cNvPr id="3" name="Content Placeholder 2">
            <a:extLst>
              <a:ext uri="{FF2B5EF4-FFF2-40B4-BE49-F238E27FC236}">
                <a16:creationId xmlns:a16="http://schemas.microsoft.com/office/drawing/2014/main" id="{B98855FC-AB31-1C46-A64D-202894A0D715}"/>
              </a:ext>
            </a:extLst>
          </p:cNvPr>
          <p:cNvSpPr>
            <a:spLocks noGrp="1"/>
          </p:cNvSpPr>
          <p:nvPr>
            <p:ph idx="1"/>
          </p:nvPr>
        </p:nvSpPr>
        <p:spPr/>
        <p:txBody>
          <a:bodyPr/>
          <a:lstStyle/>
          <a:p>
            <a:r>
              <a:rPr lang="en-US" sz="2000" dirty="0" err="1"/>
              <a:t>Git</a:t>
            </a:r>
            <a:r>
              <a:rPr lang="en-US" sz="2000" dirty="0"/>
              <a:t> looks for configuration info in multiple places:</a:t>
            </a:r>
          </a:p>
          <a:p>
            <a:pPr lvl="1"/>
            <a:r>
              <a:rPr lang="en-US" sz="1800" dirty="0">
                <a:latin typeface="Courier" pitchFamily="2" charset="0"/>
              </a:rPr>
              <a:t>&lt;</a:t>
            </a:r>
            <a:r>
              <a:rPr lang="en-US" sz="1800" dirty="0" err="1">
                <a:latin typeface="Courier" pitchFamily="2" charset="0"/>
              </a:rPr>
              <a:t>git</a:t>
            </a:r>
            <a:r>
              <a:rPr lang="en-US" sz="1800" dirty="0">
                <a:latin typeface="Courier" pitchFamily="2" charset="0"/>
              </a:rPr>
              <a:t> app&gt;/</a:t>
            </a:r>
            <a:r>
              <a:rPr lang="en-US" sz="1800" dirty="0" err="1">
                <a:latin typeface="Courier" pitchFamily="2" charset="0"/>
              </a:rPr>
              <a:t>etc</a:t>
            </a:r>
            <a:r>
              <a:rPr lang="en-US" sz="1800" dirty="0">
                <a:latin typeface="Courier" pitchFamily="2" charset="0"/>
              </a:rPr>
              <a:t>/</a:t>
            </a:r>
            <a:r>
              <a:rPr lang="en-US" sz="1800" dirty="0" err="1">
                <a:latin typeface="Courier" pitchFamily="2" charset="0"/>
              </a:rPr>
              <a:t>gitconfig</a:t>
            </a:r>
            <a:r>
              <a:rPr lang="en-US" sz="1800" dirty="0">
                <a:latin typeface="Courier" pitchFamily="2" charset="0"/>
              </a:rPr>
              <a:t> </a:t>
            </a:r>
            <a:r>
              <a:rPr lang="en-US" sz="1800" dirty="0"/>
              <a:t>(system-level </a:t>
            </a:r>
            <a:r>
              <a:rPr lang="en-US" sz="1800" dirty="0" err="1"/>
              <a:t>config</a:t>
            </a:r>
            <a:r>
              <a:rPr lang="en-US" sz="1800" dirty="0"/>
              <a:t> info)</a:t>
            </a:r>
          </a:p>
          <a:p>
            <a:pPr lvl="1"/>
            <a:r>
              <a:rPr lang="en-US" sz="1800" dirty="0">
                <a:latin typeface="Courier" pitchFamily="2" charset="0"/>
              </a:rPr>
              <a:t>&lt;user&gt;/.</a:t>
            </a:r>
            <a:r>
              <a:rPr lang="en-US" sz="1800" dirty="0" err="1">
                <a:latin typeface="Courier" pitchFamily="2" charset="0"/>
              </a:rPr>
              <a:t>gitconfig</a:t>
            </a:r>
            <a:r>
              <a:rPr lang="en-US" sz="1800" dirty="0">
                <a:latin typeface="Courier" pitchFamily="2" charset="0"/>
              </a:rPr>
              <a:t> </a:t>
            </a:r>
            <a:r>
              <a:rPr lang="en-US" sz="1800" dirty="0"/>
              <a:t>(global-level </a:t>
            </a:r>
            <a:r>
              <a:rPr lang="en-US" sz="1800" dirty="0" err="1"/>
              <a:t>config</a:t>
            </a:r>
            <a:r>
              <a:rPr lang="en-US" sz="1800" dirty="0"/>
              <a:t> info)</a:t>
            </a:r>
          </a:p>
          <a:p>
            <a:pPr lvl="1"/>
            <a:r>
              <a:rPr lang="en-US" sz="1800" dirty="0">
                <a:latin typeface="Courier" pitchFamily="2" charset="0"/>
              </a:rPr>
              <a:t>&lt;repo&gt;/.</a:t>
            </a:r>
            <a:r>
              <a:rPr lang="en-US" sz="1800" dirty="0" err="1">
                <a:latin typeface="Courier" pitchFamily="2" charset="0"/>
              </a:rPr>
              <a:t>git</a:t>
            </a:r>
            <a:r>
              <a:rPr lang="en-US" sz="1800" dirty="0">
                <a:latin typeface="Courier" pitchFamily="2" charset="0"/>
              </a:rPr>
              <a:t>/</a:t>
            </a:r>
            <a:r>
              <a:rPr lang="en-US" sz="1800" dirty="0" err="1">
                <a:latin typeface="Courier" pitchFamily="2" charset="0"/>
              </a:rPr>
              <a:t>config</a:t>
            </a:r>
            <a:r>
              <a:rPr lang="en-US" sz="1800" dirty="0">
                <a:latin typeface="Courier" pitchFamily="2" charset="0"/>
              </a:rPr>
              <a:t> </a:t>
            </a:r>
            <a:r>
              <a:rPr lang="en-US" sz="1800" dirty="0"/>
              <a:t>(the local-level .</a:t>
            </a:r>
            <a:r>
              <a:rPr lang="en-US" sz="1800" dirty="0" err="1"/>
              <a:t>git</a:t>
            </a:r>
            <a:r>
              <a:rPr lang="en-US" sz="1800" dirty="0"/>
              <a:t> repository)</a:t>
            </a:r>
          </a:p>
          <a:p>
            <a:r>
              <a:rPr lang="en-US" sz="2000" dirty="0"/>
              <a:t>[</a:t>
            </a:r>
            <a:r>
              <a:rPr lang="en-US" sz="2000" b="1" dirty="0">
                <a:latin typeface="Courier" pitchFamily="2" charset="0"/>
              </a:rPr>
              <a:t>user</a:t>
            </a:r>
            <a:r>
              <a:rPr lang="en-US" sz="2000" dirty="0"/>
              <a:t>] section stores critical values </a:t>
            </a:r>
            <a:r>
              <a:rPr lang="en-US" sz="2000" dirty="0">
                <a:latin typeface="Courier" pitchFamily="2" charset="0"/>
              </a:rPr>
              <a:t>email</a:t>
            </a:r>
            <a:r>
              <a:rPr lang="en-US" sz="2000" dirty="0"/>
              <a:t> and </a:t>
            </a:r>
            <a:r>
              <a:rPr lang="en-US" sz="2000" dirty="0">
                <a:latin typeface="Courier" pitchFamily="2" charset="0"/>
              </a:rPr>
              <a:t>name</a:t>
            </a:r>
            <a:r>
              <a:rPr lang="en-US" sz="2000" dirty="0"/>
              <a:t> used to track author/committer</a:t>
            </a:r>
          </a:p>
          <a:p>
            <a:pPr lvl="1"/>
            <a:r>
              <a:rPr lang="en-US" sz="1800" dirty="0"/>
              <a:t>These values should be set in the </a:t>
            </a:r>
            <a:r>
              <a:rPr lang="en-US" sz="1800" dirty="0">
                <a:latin typeface="Courier" pitchFamily="2" charset="0"/>
              </a:rPr>
              <a:t>.</a:t>
            </a:r>
            <a:r>
              <a:rPr lang="en-US" sz="1800" dirty="0" err="1">
                <a:latin typeface="Courier" pitchFamily="2" charset="0"/>
              </a:rPr>
              <a:t>gitconfig</a:t>
            </a:r>
            <a:r>
              <a:rPr lang="en-US" sz="1800" dirty="0">
                <a:latin typeface="Courier" pitchFamily="2" charset="0"/>
              </a:rPr>
              <a:t> </a:t>
            </a:r>
            <a:r>
              <a:rPr lang="en-US" sz="1800" dirty="0"/>
              <a:t>file preferably</a:t>
            </a:r>
          </a:p>
          <a:p>
            <a:pPr lvl="1"/>
            <a:r>
              <a:rPr lang="en-US" sz="1800" dirty="0"/>
              <a:t>The </a:t>
            </a:r>
            <a:r>
              <a:rPr lang="en-US" sz="1800" dirty="0" err="1">
                <a:latin typeface="Courier" pitchFamily="2" charset="0"/>
              </a:rPr>
              <a:t>user.email</a:t>
            </a:r>
            <a:r>
              <a:rPr lang="en-US" sz="1800" dirty="0">
                <a:latin typeface="Courier" pitchFamily="2" charset="0"/>
              </a:rPr>
              <a:t> </a:t>
            </a:r>
            <a:r>
              <a:rPr lang="en-US" sz="1800" dirty="0"/>
              <a:t>and </a:t>
            </a:r>
            <a:r>
              <a:rPr lang="en-US" sz="1800" dirty="0" err="1">
                <a:latin typeface="Courier" pitchFamily="2" charset="0"/>
              </a:rPr>
              <a:t>user.name</a:t>
            </a:r>
            <a:r>
              <a:rPr lang="en-US" sz="1800" dirty="0">
                <a:latin typeface="Courier" pitchFamily="2" charset="0"/>
              </a:rPr>
              <a:t> </a:t>
            </a:r>
            <a:r>
              <a:rPr lang="en-US" sz="1800" dirty="0"/>
              <a:t>values are important for generating unique hashes for commits</a:t>
            </a:r>
          </a:p>
          <a:p>
            <a:r>
              <a:rPr lang="en-US" sz="2000" dirty="0"/>
              <a:t>[</a:t>
            </a:r>
            <a:r>
              <a:rPr lang="en-US" sz="2000" b="1" dirty="0">
                <a:latin typeface="Courier" pitchFamily="2" charset="0"/>
              </a:rPr>
              <a:t>core</a:t>
            </a:r>
            <a:r>
              <a:rPr lang="en-US" sz="2000" dirty="0"/>
              <a:t>] section stores basic runtime variables used by </a:t>
            </a:r>
            <a:r>
              <a:rPr lang="en-US" sz="2000" dirty="0" err="1"/>
              <a:t>Git</a:t>
            </a:r>
            <a:endParaRPr lang="en-US" sz="2000" dirty="0"/>
          </a:p>
          <a:p>
            <a:r>
              <a:rPr lang="en-US" sz="2000" dirty="0"/>
              <a:t>The </a:t>
            </a:r>
            <a:r>
              <a:rPr lang="en-US" sz="2000" dirty="0" err="1">
                <a:latin typeface="Courier" pitchFamily="2" charset="0"/>
              </a:rPr>
              <a:t>config</a:t>
            </a:r>
            <a:r>
              <a:rPr lang="en-US" sz="2000" dirty="0"/>
              <a:t> file also tracks all </a:t>
            </a:r>
            <a:r>
              <a:rPr lang="en-US" sz="2000" b="1" dirty="0"/>
              <a:t>remote </a:t>
            </a:r>
            <a:r>
              <a:rPr lang="en-US" sz="2000" dirty="0"/>
              <a:t>and </a:t>
            </a:r>
            <a:r>
              <a:rPr lang="en-US" sz="2000" b="1" dirty="0"/>
              <a:t>branch </a:t>
            </a:r>
            <a:r>
              <a:rPr lang="en-US" sz="2000" dirty="0"/>
              <a:t>settings used by your repository</a:t>
            </a:r>
          </a:p>
          <a:p>
            <a:pPr lvl="1"/>
            <a:r>
              <a:rPr lang="en-US" sz="1800" dirty="0"/>
              <a:t>Want to change or add the aliases or links you’re using for your remotes or branches? Do it here! Just be careful if branches are being worked on under different names by other people…</a:t>
            </a:r>
          </a:p>
          <a:p>
            <a:endParaRPr lang="en-US" sz="2000" dirty="0"/>
          </a:p>
          <a:p>
            <a:pPr lvl="1"/>
            <a:endParaRPr lang="en-US" sz="2000" dirty="0"/>
          </a:p>
        </p:txBody>
      </p:sp>
      <p:sp>
        <p:nvSpPr>
          <p:cNvPr id="4" name="Date Placeholder 3">
            <a:extLst>
              <a:ext uri="{FF2B5EF4-FFF2-40B4-BE49-F238E27FC236}">
                <a16:creationId xmlns:a16="http://schemas.microsoft.com/office/drawing/2014/main" id="{F125C6F7-99A1-4848-A36E-0F5BC12E801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DFFC58B-2771-E544-B4AA-FAD96C84E78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F262A62-F073-3442-8BA0-59A260A87171}"/>
              </a:ext>
            </a:extLst>
          </p:cNvPr>
          <p:cNvSpPr>
            <a:spLocks noGrp="1"/>
          </p:cNvSpPr>
          <p:nvPr>
            <p:ph type="sldNum" sz="quarter" idx="12"/>
          </p:nvPr>
        </p:nvSpPr>
        <p:spPr/>
        <p:txBody>
          <a:bodyPr/>
          <a:lstStyle/>
          <a:p>
            <a:fld id="{7C13B1F0-92EC-E545-B629-AD58957A63EF}" type="slidenum">
              <a:rPr lang="en-US" smtClean="0"/>
              <a:t>28</a:t>
            </a:fld>
            <a:endParaRPr lang="en-US"/>
          </a:p>
        </p:txBody>
      </p:sp>
    </p:spTree>
    <p:extLst>
      <p:ext uri="{BB962C8B-B14F-4D97-AF65-F5344CB8AC3E}">
        <p14:creationId xmlns:p14="http://schemas.microsoft.com/office/powerpoint/2010/main" val="4110201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1DC-80F7-F640-8050-C90A8F4FEE7E}"/>
              </a:ext>
            </a:extLst>
          </p:cNvPr>
          <p:cNvSpPr>
            <a:spLocks noGrp="1"/>
          </p:cNvSpPr>
          <p:nvPr>
            <p:ph type="title"/>
          </p:nvPr>
        </p:nvSpPr>
        <p:spPr/>
        <p:txBody>
          <a:bodyPr/>
          <a:lstStyle/>
          <a:p>
            <a:r>
              <a:rPr lang="en-US" dirty="0"/>
              <a:t>Customizing </a:t>
            </a:r>
            <a:r>
              <a:rPr lang="en-US" dirty="0" err="1"/>
              <a:t>git</a:t>
            </a:r>
            <a:r>
              <a:rPr lang="en-US" dirty="0"/>
              <a:t>: The .</a:t>
            </a:r>
            <a:r>
              <a:rPr lang="en-US" dirty="0" err="1"/>
              <a:t>gitignore</a:t>
            </a:r>
            <a:r>
              <a:rPr lang="en-US" dirty="0"/>
              <a:t> FILE</a:t>
            </a:r>
          </a:p>
        </p:txBody>
      </p:sp>
      <p:sp>
        <p:nvSpPr>
          <p:cNvPr id="3" name="Content Placeholder 2">
            <a:extLst>
              <a:ext uri="{FF2B5EF4-FFF2-40B4-BE49-F238E27FC236}">
                <a16:creationId xmlns:a16="http://schemas.microsoft.com/office/drawing/2014/main" id="{0639272F-EDF5-0943-9AFB-5DCB870EEF01}"/>
              </a:ext>
            </a:extLst>
          </p:cNvPr>
          <p:cNvSpPr>
            <a:spLocks noGrp="1"/>
          </p:cNvSpPr>
          <p:nvPr>
            <p:ph idx="1"/>
          </p:nvPr>
        </p:nvSpPr>
        <p:spPr/>
        <p:txBody>
          <a:bodyPr>
            <a:normAutofit fontScale="85000" lnSpcReduction="10000"/>
          </a:bodyPr>
          <a:lstStyle/>
          <a:p>
            <a:r>
              <a:rPr lang="en-US" dirty="0" err="1"/>
              <a:t>Git</a:t>
            </a:r>
            <a:r>
              <a:rPr lang="en-US" dirty="0"/>
              <a:t> also looks for ignore info in multiple places:</a:t>
            </a:r>
          </a:p>
          <a:p>
            <a:pPr lvl="1"/>
            <a:r>
              <a:rPr lang="en-US" sz="2000" dirty="0">
                <a:latin typeface="Courier" pitchFamily="2" charset="0"/>
              </a:rPr>
              <a:t>&lt;global </a:t>
            </a:r>
            <a:r>
              <a:rPr lang="en-US" sz="2000" dirty="0" err="1">
                <a:latin typeface="Courier" pitchFamily="2" charset="0"/>
              </a:rPr>
              <a:t>config</a:t>
            </a:r>
            <a:r>
              <a:rPr lang="en-US" sz="2000" dirty="0">
                <a:latin typeface="Courier" pitchFamily="2" charset="0"/>
              </a:rPr>
              <a:t>&gt; </a:t>
            </a:r>
            <a:r>
              <a:rPr lang="en-US" sz="2000" dirty="0"/>
              <a:t>[</a:t>
            </a:r>
            <a:r>
              <a:rPr lang="en-US" sz="2000" dirty="0">
                <a:latin typeface="Courier" pitchFamily="2" charset="0"/>
              </a:rPr>
              <a:t>core</a:t>
            </a:r>
            <a:r>
              <a:rPr lang="en-US" sz="2000" dirty="0"/>
              <a:t>]</a:t>
            </a:r>
            <a:r>
              <a:rPr lang="en-US" sz="2000" dirty="0">
                <a:latin typeface="Courier" pitchFamily="2" charset="0"/>
              </a:rPr>
              <a:t>.</a:t>
            </a:r>
            <a:r>
              <a:rPr lang="en-US" sz="2000" dirty="0" err="1">
                <a:latin typeface="Courier" pitchFamily="2" charset="0"/>
              </a:rPr>
              <a:t>excludesfile</a:t>
            </a:r>
            <a:r>
              <a:rPr lang="en-US" sz="2000" dirty="0">
                <a:latin typeface="Courier" pitchFamily="2" charset="0"/>
              </a:rPr>
              <a:t> </a:t>
            </a:r>
            <a:r>
              <a:rPr lang="en-US" sz="2000" dirty="0"/>
              <a:t>(global-level)</a:t>
            </a:r>
          </a:p>
          <a:p>
            <a:pPr lvl="1"/>
            <a:r>
              <a:rPr lang="en-US" sz="2000" dirty="0">
                <a:latin typeface="Courier" pitchFamily="2" charset="0"/>
              </a:rPr>
              <a:t>&lt;repo&gt;/info/exclude </a:t>
            </a:r>
            <a:r>
              <a:rPr lang="en-US" sz="2000" dirty="0"/>
              <a:t>(local-level)</a:t>
            </a:r>
          </a:p>
          <a:p>
            <a:pPr lvl="1"/>
            <a:r>
              <a:rPr lang="en-US" sz="2000" dirty="0">
                <a:latin typeface="Courier" pitchFamily="2" charset="0"/>
              </a:rPr>
              <a:t>&lt;repo&gt;/.</a:t>
            </a:r>
            <a:r>
              <a:rPr lang="en-US" sz="2000" dirty="0" err="1">
                <a:latin typeface="Courier" pitchFamily="2" charset="0"/>
              </a:rPr>
              <a:t>gitignore</a:t>
            </a:r>
            <a:r>
              <a:rPr lang="en-US" sz="2000" dirty="0">
                <a:latin typeface="Courier" pitchFamily="2" charset="0"/>
              </a:rPr>
              <a:t> </a:t>
            </a:r>
            <a:r>
              <a:rPr lang="en-US" sz="2000" dirty="0"/>
              <a:t>(directory-level)</a:t>
            </a:r>
          </a:p>
          <a:p>
            <a:r>
              <a:rPr lang="en-US" dirty="0"/>
              <a:t>You can use multiple .</a:t>
            </a:r>
            <a:r>
              <a:rPr lang="en-US" dirty="0" err="1"/>
              <a:t>gitignore</a:t>
            </a:r>
            <a:r>
              <a:rPr lang="en-US" dirty="0"/>
              <a:t> files in a single repo.</a:t>
            </a:r>
          </a:p>
          <a:p>
            <a:pPr lvl="1"/>
            <a:r>
              <a:rPr lang="en-US" sz="2000" dirty="0"/>
              <a:t>Each </a:t>
            </a:r>
            <a:r>
              <a:rPr lang="en-US" sz="2000" dirty="0">
                <a:latin typeface="Courier" pitchFamily="2" charset="0"/>
              </a:rPr>
              <a:t>.</a:t>
            </a:r>
            <a:r>
              <a:rPr lang="en-US" sz="2000" dirty="0" err="1">
                <a:latin typeface="Courier" pitchFamily="2" charset="0"/>
              </a:rPr>
              <a:t>gitignore</a:t>
            </a:r>
            <a:r>
              <a:rPr lang="en-US" sz="2000" dirty="0">
                <a:latin typeface="Courier" pitchFamily="2" charset="0"/>
              </a:rPr>
              <a:t> </a:t>
            </a:r>
            <a:r>
              <a:rPr lang="en-US" sz="2000" dirty="0"/>
              <a:t>applies to the directory it is in and all subdirectories additively – if you want to only exclude certain files within a subdirectory, place the </a:t>
            </a:r>
            <a:r>
              <a:rPr lang="en-US" sz="2000" dirty="0">
                <a:latin typeface="Courier" pitchFamily="2" charset="0"/>
              </a:rPr>
              <a:t>.</a:t>
            </a:r>
            <a:r>
              <a:rPr lang="en-US" sz="2000" dirty="0" err="1">
                <a:latin typeface="Courier" pitchFamily="2" charset="0"/>
              </a:rPr>
              <a:t>gitignore</a:t>
            </a:r>
            <a:r>
              <a:rPr lang="en-US" sz="2000" dirty="0">
                <a:latin typeface="Courier" pitchFamily="2" charset="0"/>
              </a:rPr>
              <a:t> </a:t>
            </a:r>
            <a:r>
              <a:rPr lang="en-US" sz="2000" dirty="0"/>
              <a:t>in that subdirectory</a:t>
            </a:r>
          </a:p>
          <a:p>
            <a:pPr lvl="1"/>
            <a:r>
              <a:rPr lang="en-US" sz="2000" dirty="0"/>
              <a:t>The Linux kernel repo supposedly has 206 </a:t>
            </a:r>
            <a:r>
              <a:rPr lang="en-US" sz="2000" dirty="0">
                <a:latin typeface="Courier" pitchFamily="2" charset="0"/>
              </a:rPr>
              <a:t>.</a:t>
            </a:r>
            <a:r>
              <a:rPr lang="en-US" sz="2000" dirty="0" err="1">
                <a:latin typeface="Courier" pitchFamily="2" charset="0"/>
              </a:rPr>
              <a:t>gitignore</a:t>
            </a:r>
            <a:r>
              <a:rPr lang="en-US" sz="2000" dirty="0">
                <a:latin typeface="Courier" pitchFamily="2" charset="0"/>
              </a:rPr>
              <a:t> </a:t>
            </a:r>
            <a:r>
              <a:rPr lang="en-US" sz="2000" dirty="0"/>
              <a:t>files</a:t>
            </a:r>
          </a:p>
          <a:p>
            <a:r>
              <a:rPr lang="en-US" dirty="0"/>
              <a:t>Basic .</a:t>
            </a:r>
            <a:r>
              <a:rPr lang="en-US" dirty="0" err="1"/>
              <a:t>gitignore</a:t>
            </a:r>
            <a:r>
              <a:rPr lang="en-US" dirty="0"/>
              <a:t> pattern matching rules:</a:t>
            </a:r>
          </a:p>
          <a:p>
            <a:pPr lvl="1"/>
            <a:r>
              <a:rPr lang="en-US" sz="2000" dirty="0"/>
              <a:t>Blank lines or lines starting with </a:t>
            </a:r>
            <a:r>
              <a:rPr lang="en-US" sz="2000" b="1" dirty="0">
                <a:latin typeface="Courier" pitchFamily="2" charset="0"/>
              </a:rPr>
              <a:t>#</a:t>
            </a:r>
            <a:r>
              <a:rPr lang="en-US" sz="2000" dirty="0"/>
              <a:t> are ignored.</a:t>
            </a:r>
          </a:p>
          <a:p>
            <a:pPr lvl="1"/>
            <a:r>
              <a:rPr lang="en-US" sz="2000" dirty="0"/>
              <a:t>Standard glob patterns (similar to regex) work, and will be applied recursively throughout the entire working tree (i.e. applied to all subdirectories of this directory)</a:t>
            </a:r>
          </a:p>
          <a:p>
            <a:pPr lvl="1"/>
            <a:r>
              <a:rPr lang="en-US" sz="2000" dirty="0"/>
              <a:t>You can start patterns with a forward slash (</a:t>
            </a:r>
            <a:r>
              <a:rPr lang="en-US" sz="2000" b="1" dirty="0">
                <a:latin typeface="Courier" pitchFamily="2" charset="0"/>
              </a:rPr>
              <a:t>/</a:t>
            </a:r>
            <a:r>
              <a:rPr lang="en-US" sz="2000" dirty="0"/>
              <a:t>) to avoid </a:t>
            </a:r>
            <a:r>
              <a:rPr lang="en-US" sz="2000" dirty="0" err="1"/>
              <a:t>recursivity</a:t>
            </a:r>
            <a:r>
              <a:rPr lang="en-US" sz="2000" dirty="0"/>
              <a:t>.</a:t>
            </a:r>
          </a:p>
          <a:p>
            <a:pPr lvl="1"/>
            <a:r>
              <a:rPr lang="en-US" sz="2000" dirty="0"/>
              <a:t>You can end patterns with a forward slash (</a:t>
            </a:r>
            <a:r>
              <a:rPr lang="en-US" sz="2000" b="1" dirty="0">
                <a:latin typeface="Courier" pitchFamily="2" charset="0"/>
              </a:rPr>
              <a:t>/</a:t>
            </a:r>
            <a:r>
              <a:rPr lang="en-US" sz="2000" dirty="0"/>
              <a:t>) to specify a directory.</a:t>
            </a:r>
          </a:p>
          <a:p>
            <a:pPr lvl="1"/>
            <a:r>
              <a:rPr lang="en-US" sz="2000" dirty="0"/>
              <a:t>You can negate a pattern by starting it with an exclamation point (</a:t>
            </a:r>
            <a:r>
              <a:rPr lang="en-US" sz="2000" b="1" dirty="0">
                <a:latin typeface="Courier" pitchFamily="2" charset="0"/>
              </a:rPr>
              <a:t>!</a:t>
            </a:r>
            <a:r>
              <a:rPr lang="en-US" sz="2000" dirty="0"/>
              <a:t>).</a:t>
            </a:r>
          </a:p>
          <a:p>
            <a:r>
              <a:rPr lang="en-US" dirty="0"/>
              <a:t>You can specify a global default file to use by setting the [</a:t>
            </a:r>
            <a:r>
              <a:rPr lang="en-US" dirty="0">
                <a:latin typeface="Courier" pitchFamily="2" charset="0"/>
              </a:rPr>
              <a:t>core</a:t>
            </a:r>
            <a:r>
              <a:rPr lang="en-US" dirty="0"/>
              <a:t>]</a:t>
            </a:r>
            <a:r>
              <a:rPr lang="en-US" dirty="0">
                <a:latin typeface="Courier" pitchFamily="2" charset="0"/>
              </a:rPr>
              <a:t>.</a:t>
            </a:r>
            <a:r>
              <a:rPr lang="en-US" dirty="0" err="1">
                <a:latin typeface="Courier" pitchFamily="2" charset="0"/>
              </a:rPr>
              <a:t>excludesfile</a:t>
            </a:r>
            <a:r>
              <a:rPr lang="en-US" dirty="0">
                <a:latin typeface="Courier" pitchFamily="2" charset="0"/>
              </a:rPr>
              <a:t> </a:t>
            </a:r>
            <a:r>
              <a:rPr lang="en-US" dirty="0"/>
              <a:t>option</a:t>
            </a:r>
          </a:p>
        </p:txBody>
      </p:sp>
      <p:sp>
        <p:nvSpPr>
          <p:cNvPr id="4" name="Date Placeholder 3">
            <a:extLst>
              <a:ext uri="{FF2B5EF4-FFF2-40B4-BE49-F238E27FC236}">
                <a16:creationId xmlns:a16="http://schemas.microsoft.com/office/drawing/2014/main" id="{E40C9D33-2247-B543-A752-4FBAF9443C8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38BB94B-7F81-CA42-8168-F137236684BC}"/>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00750C69-A011-8749-A852-18F98C74B745}"/>
              </a:ext>
            </a:extLst>
          </p:cNvPr>
          <p:cNvSpPr>
            <a:spLocks noGrp="1"/>
          </p:cNvSpPr>
          <p:nvPr>
            <p:ph type="sldNum" sz="quarter" idx="12"/>
          </p:nvPr>
        </p:nvSpPr>
        <p:spPr/>
        <p:txBody>
          <a:bodyPr/>
          <a:lstStyle/>
          <a:p>
            <a:fld id="{7C13B1F0-92EC-E545-B629-AD58957A63EF}" type="slidenum">
              <a:rPr lang="en-US" smtClean="0"/>
              <a:t>29</a:t>
            </a:fld>
            <a:endParaRPr lang="en-US"/>
          </a:p>
        </p:txBody>
      </p:sp>
    </p:spTree>
    <p:extLst>
      <p:ext uri="{BB962C8B-B14F-4D97-AF65-F5344CB8AC3E}">
        <p14:creationId xmlns:p14="http://schemas.microsoft.com/office/powerpoint/2010/main" val="292565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FEFA-A138-244D-80AA-6557FA4885DB}"/>
              </a:ext>
            </a:extLst>
          </p:cNvPr>
          <p:cNvSpPr>
            <a:spLocks noGrp="1"/>
          </p:cNvSpPr>
          <p:nvPr>
            <p:ph type="title"/>
          </p:nvPr>
        </p:nvSpPr>
        <p:spPr/>
        <p:txBody>
          <a:bodyPr/>
          <a:lstStyle/>
          <a:p>
            <a:r>
              <a:rPr lang="en-US" dirty="0"/>
              <a:t>1. </a:t>
            </a:r>
            <a:r>
              <a:rPr lang="en-US" dirty="0">
                <a:solidFill>
                  <a:schemeClr val="tx2">
                    <a:lumMod val="90000"/>
                    <a:lumOff val="10000"/>
                  </a:schemeClr>
                </a:solidFill>
              </a:rPr>
              <a:t>(RE)</a:t>
            </a:r>
            <a:r>
              <a:rPr lang="en-US" dirty="0"/>
              <a:t>Understanding </a:t>
            </a:r>
            <a:r>
              <a:rPr lang="en-US" dirty="0" err="1"/>
              <a:t>Git</a:t>
            </a:r>
            <a:endParaRPr lang="en-US" dirty="0"/>
          </a:p>
        </p:txBody>
      </p:sp>
      <p:sp>
        <p:nvSpPr>
          <p:cNvPr id="3" name="Text Placeholder 2">
            <a:extLst>
              <a:ext uri="{FF2B5EF4-FFF2-40B4-BE49-F238E27FC236}">
                <a16:creationId xmlns:a16="http://schemas.microsoft.com/office/drawing/2014/main" id="{7CE3AE91-AF29-994F-A37A-82EDF1134A86}"/>
              </a:ext>
            </a:extLst>
          </p:cNvPr>
          <p:cNvSpPr>
            <a:spLocks noGrp="1"/>
          </p:cNvSpPr>
          <p:nvPr>
            <p:ph type="body" idx="1"/>
          </p:nvPr>
        </p:nvSpPr>
        <p:spPr/>
        <p:txBody>
          <a:bodyPr/>
          <a:lstStyle/>
          <a:p>
            <a:r>
              <a:rPr lang="en-US" dirty="0"/>
              <a:t>A Deep dive </a:t>
            </a:r>
          </a:p>
        </p:txBody>
      </p:sp>
      <p:sp>
        <p:nvSpPr>
          <p:cNvPr id="4" name="Date Placeholder 3">
            <a:extLst>
              <a:ext uri="{FF2B5EF4-FFF2-40B4-BE49-F238E27FC236}">
                <a16:creationId xmlns:a16="http://schemas.microsoft.com/office/drawing/2014/main" id="{1EE92C7A-96B0-B940-9427-BD9172595D9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A1940C76-C8BF-0840-A29F-E1839A1F22A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7F42545-8604-F543-8F00-EE6AFD6FEC5A}"/>
              </a:ext>
            </a:extLst>
          </p:cNvPr>
          <p:cNvSpPr>
            <a:spLocks noGrp="1"/>
          </p:cNvSpPr>
          <p:nvPr>
            <p:ph type="sldNum" sz="quarter" idx="12"/>
          </p:nvPr>
        </p:nvSpPr>
        <p:spPr/>
        <p:txBody>
          <a:bodyPr/>
          <a:lstStyle/>
          <a:p>
            <a:fld id="{7C13B1F0-92EC-E545-B629-AD58957A63EF}" type="slidenum">
              <a:rPr lang="en-US" smtClean="0"/>
              <a:t>3</a:t>
            </a:fld>
            <a:endParaRPr lang="en-US"/>
          </a:p>
        </p:txBody>
      </p:sp>
    </p:spTree>
    <p:extLst>
      <p:ext uri="{BB962C8B-B14F-4D97-AF65-F5344CB8AC3E}">
        <p14:creationId xmlns:p14="http://schemas.microsoft.com/office/powerpoint/2010/main" val="1782958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5DF0-EA9A-3540-BB2B-1CFC9A1F11BD}"/>
              </a:ext>
            </a:extLst>
          </p:cNvPr>
          <p:cNvSpPr>
            <a:spLocks noGrp="1"/>
          </p:cNvSpPr>
          <p:nvPr>
            <p:ph type="title"/>
          </p:nvPr>
        </p:nvSpPr>
        <p:spPr/>
        <p:txBody>
          <a:bodyPr/>
          <a:lstStyle/>
          <a:p>
            <a:r>
              <a:rPr lang="en-US" dirty="0"/>
              <a:t>Customizing </a:t>
            </a:r>
            <a:r>
              <a:rPr lang="en-US" dirty="0" err="1"/>
              <a:t>Git</a:t>
            </a:r>
            <a:r>
              <a:rPr lang="en-US" dirty="0"/>
              <a:t>: .</a:t>
            </a:r>
            <a:r>
              <a:rPr lang="en-US" dirty="0" err="1"/>
              <a:t>gitignore</a:t>
            </a:r>
            <a:r>
              <a:rPr lang="en-US" dirty="0"/>
              <a:t> Syntax Examples</a:t>
            </a:r>
          </a:p>
        </p:txBody>
      </p:sp>
      <p:sp>
        <p:nvSpPr>
          <p:cNvPr id="3" name="Content Placeholder 2">
            <a:extLst>
              <a:ext uri="{FF2B5EF4-FFF2-40B4-BE49-F238E27FC236}">
                <a16:creationId xmlns:a16="http://schemas.microsoft.com/office/drawing/2014/main" id="{DAE0804A-DA6F-374F-8FF2-AC8B7BF85CA2}"/>
              </a:ext>
            </a:extLst>
          </p:cNvPr>
          <p:cNvSpPr>
            <a:spLocks noGrp="1"/>
          </p:cNvSpPr>
          <p:nvPr>
            <p:ph idx="1"/>
          </p:nvPr>
        </p:nvSpPr>
        <p:spPr/>
        <p:txBody>
          <a:bodyPr>
            <a:noAutofit/>
          </a:bodyPr>
          <a:lstStyle/>
          <a:p>
            <a:pPr marL="0" indent="0">
              <a:buNone/>
            </a:pPr>
            <a:r>
              <a:rPr lang="en-US" sz="1600" dirty="0"/>
              <a:t># ignore all .a files </a:t>
            </a:r>
          </a:p>
          <a:p>
            <a:pPr marL="0" indent="0">
              <a:buNone/>
            </a:pPr>
            <a:r>
              <a:rPr lang="en-US" sz="1600" dirty="0">
                <a:latin typeface="Courier" pitchFamily="2" charset="0"/>
              </a:rPr>
              <a:t>*.a </a:t>
            </a:r>
          </a:p>
          <a:p>
            <a:pPr marL="0" indent="0">
              <a:buNone/>
            </a:pPr>
            <a:r>
              <a:rPr lang="en-US" sz="1600" dirty="0"/>
              <a:t># but do track </a:t>
            </a:r>
            <a:r>
              <a:rPr lang="en-US" sz="1600" dirty="0" err="1"/>
              <a:t>lib.a</a:t>
            </a:r>
            <a:r>
              <a:rPr lang="en-US" sz="1600" dirty="0"/>
              <a:t>, even though you're ignoring .a files above </a:t>
            </a:r>
          </a:p>
          <a:p>
            <a:pPr marL="0" indent="0">
              <a:buNone/>
            </a:pPr>
            <a:r>
              <a:rPr lang="en-US" sz="1600" dirty="0">
                <a:latin typeface="Courier" pitchFamily="2" charset="0"/>
              </a:rPr>
              <a:t>!</a:t>
            </a:r>
            <a:r>
              <a:rPr lang="en-US" sz="1600" dirty="0" err="1">
                <a:latin typeface="Courier" pitchFamily="2" charset="0"/>
              </a:rPr>
              <a:t>lib.a</a:t>
            </a:r>
            <a:r>
              <a:rPr lang="en-US" sz="1600" dirty="0">
                <a:latin typeface="Courier" pitchFamily="2" charset="0"/>
              </a:rPr>
              <a:t> </a:t>
            </a:r>
          </a:p>
          <a:p>
            <a:pPr marL="0" indent="0">
              <a:buNone/>
            </a:pPr>
            <a:r>
              <a:rPr lang="en-US" sz="1600" dirty="0"/>
              <a:t># only ignore the TODO file in the current directory, not subdir/TODO </a:t>
            </a:r>
          </a:p>
          <a:p>
            <a:pPr marL="0" indent="0">
              <a:buNone/>
            </a:pPr>
            <a:r>
              <a:rPr lang="en-US" sz="1600" dirty="0">
                <a:latin typeface="Courier" pitchFamily="2" charset="0"/>
              </a:rPr>
              <a:t>/TODO </a:t>
            </a:r>
          </a:p>
          <a:p>
            <a:pPr marL="0" indent="0">
              <a:buNone/>
            </a:pPr>
            <a:r>
              <a:rPr lang="en-US" sz="1600" dirty="0"/>
              <a:t># ignore all files in the build/ directory </a:t>
            </a:r>
          </a:p>
          <a:p>
            <a:pPr marL="0" indent="0">
              <a:buNone/>
            </a:pPr>
            <a:r>
              <a:rPr lang="en-US" sz="1600" dirty="0">
                <a:latin typeface="Courier" pitchFamily="2" charset="0"/>
              </a:rPr>
              <a:t>build/ </a:t>
            </a:r>
          </a:p>
          <a:p>
            <a:pPr marL="0" indent="0">
              <a:buNone/>
            </a:pPr>
            <a:r>
              <a:rPr lang="en-US" sz="1600" dirty="0"/>
              <a:t># ignore doc/</a:t>
            </a:r>
            <a:r>
              <a:rPr lang="en-US" sz="1600" dirty="0" err="1"/>
              <a:t>notes.txt</a:t>
            </a:r>
            <a:r>
              <a:rPr lang="en-US" sz="1600" dirty="0"/>
              <a:t>, but not doc/server/</a:t>
            </a:r>
            <a:r>
              <a:rPr lang="en-US" sz="1600" dirty="0" err="1"/>
              <a:t>arch.txt</a:t>
            </a:r>
            <a:r>
              <a:rPr lang="en-US" sz="1600" dirty="0"/>
              <a:t> </a:t>
            </a:r>
          </a:p>
          <a:p>
            <a:pPr marL="0" indent="0">
              <a:buNone/>
            </a:pPr>
            <a:r>
              <a:rPr lang="en-US" sz="1600" dirty="0">
                <a:latin typeface="Courier" pitchFamily="2" charset="0"/>
              </a:rPr>
              <a:t>doc/*.txt </a:t>
            </a:r>
          </a:p>
          <a:p>
            <a:pPr marL="0" indent="0">
              <a:buNone/>
            </a:pPr>
            <a:r>
              <a:rPr lang="en-US" sz="1600" dirty="0"/>
              <a:t># ignore all .pdf files in the doc/ directory and any of its subdirectories </a:t>
            </a:r>
          </a:p>
          <a:p>
            <a:pPr marL="0" indent="0">
              <a:buNone/>
            </a:pPr>
            <a:r>
              <a:rPr lang="en-US" sz="1600" dirty="0">
                <a:latin typeface="Courier" pitchFamily="2" charset="0"/>
              </a:rPr>
              <a:t>doc/**/*.pdf</a:t>
            </a:r>
          </a:p>
          <a:p>
            <a:pPr marL="0" indent="0">
              <a:buNone/>
            </a:pPr>
            <a:r>
              <a:rPr lang="en-US" sz="2000" dirty="0">
                <a:latin typeface="Europa-Light" panose="02000000000000000000" pitchFamily="2" charset="77"/>
                <a:hlinkClick r:id="rId2"/>
              </a:rPr>
              <a:t>https://git-scm.com/book/en/v2/Git-Basics-Recording-Changes-to-the-Repository</a:t>
            </a:r>
            <a:r>
              <a:rPr lang="en-US" sz="2000" dirty="0">
                <a:latin typeface="Europa-Light" panose="02000000000000000000" pitchFamily="2" charset="77"/>
              </a:rPr>
              <a:t> </a:t>
            </a:r>
          </a:p>
        </p:txBody>
      </p:sp>
      <p:sp>
        <p:nvSpPr>
          <p:cNvPr id="4" name="Date Placeholder 3">
            <a:extLst>
              <a:ext uri="{FF2B5EF4-FFF2-40B4-BE49-F238E27FC236}">
                <a16:creationId xmlns:a16="http://schemas.microsoft.com/office/drawing/2014/main" id="{256B71D4-463D-274A-BA5C-98CD26FD653C}"/>
              </a:ext>
            </a:extLst>
          </p:cNvPr>
          <p:cNvSpPr>
            <a:spLocks noGrp="1"/>
          </p:cNvSpPr>
          <p:nvPr>
            <p:ph type="dt" sz="half" idx="10"/>
          </p:nvPr>
        </p:nvSpPr>
        <p:spPr/>
        <p:txBody>
          <a:bodyPr/>
          <a:lstStyle/>
          <a:p>
            <a:r>
              <a:rPr lang="en-US" dirty="0"/>
              <a:t>3/27/18</a:t>
            </a:r>
          </a:p>
        </p:txBody>
      </p:sp>
      <p:sp>
        <p:nvSpPr>
          <p:cNvPr id="5" name="Footer Placeholder 4">
            <a:extLst>
              <a:ext uri="{FF2B5EF4-FFF2-40B4-BE49-F238E27FC236}">
                <a16:creationId xmlns:a16="http://schemas.microsoft.com/office/drawing/2014/main" id="{81ABE7DD-1389-954D-88E5-8CA8E3FECB45}"/>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5EEC5C18-A299-5043-BA81-1A47D44CA296}"/>
              </a:ext>
            </a:extLst>
          </p:cNvPr>
          <p:cNvSpPr>
            <a:spLocks noGrp="1"/>
          </p:cNvSpPr>
          <p:nvPr>
            <p:ph type="sldNum" sz="quarter" idx="12"/>
          </p:nvPr>
        </p:nvSpPr>
        <p:spPr/>
        <p:txBody>
          <a:bodyPr/>
          <a:lstStyle/>
          <a:p>
            <a:fld id="{7C13B1F0-92EC-E545-B629-AD58957A63EF}" type="slidenum">
              <a:rPr lang="en-US" smtClean="0"/>
              <a:t>30</a:t>
            </a:fld>
            <a:endParaRPr lang="en-US"/>
          </a:p>
        </p:txBody>
      </p:sp>
    </p:spTree>
    <p:extLst>
      <p:ext uri="{BB962C8B-B14F-4D97-AF65-F5344CB8AC3E}">
        <p14:creationId xmlns:p14="http://schemas.microsoft.com/office/powerpoint/2010/main" val="243125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21DD-9837-4647-95F1-03537AE4BBC0}"/>
              </a:ext>
            </a:extLst>
          </p:cNvPr>
          <p:cNvSpPr>
            <a:spLocks noGrp="1"/>
          </p:cNvSpPr>
          <p:nvPr>
            <p:ph type="title"/>
          </p:nvPr>
        </p:nvSpPr>
        <p:spPr/>
        <p:txBody>
          <a:bodyPr/>
          <a:lstStyle/>
          <a:p>
            <a:r>
              <a:rPr lang="en-US" dirty="0"/>
              <a:t>Customizing </a:t>
            </a:r>
            <a:r>
              <a:rPr lang="en-US" dirty="0" err="1"/>
              <a:t>git</a:t>
            </a:r>
            <a:r>
              <a:rPr lang="en-US" dirty="0"/>
              <a:t>: GUI options</a:t>
            </a:r>
          </a:p>
        </p:txBody>
      </p:sp>
      <p:sp>
        <p:nvSpPr>
          <p:cNvPr id="3" name="Content Placeholder 2">
            <a:extLst>
              <a:ext uri="{FF2B5EF4-FFF2-40B4-BE49-F238E27FC236}">
                <a16:creationId xmlns:a16="http://schemas.microsoft.com/office/drawing/2014/main" id="{B7AB51CB-029F-7C4F-A425-740885FE6722}"/>
              </a:ext>
            </a:extLst>
          </p:cNvPr>
          <p:cNvSpPr>
            <a:spLocks noGrp="1"/>
          </p:cNvSpPr>
          <p:nvPr>
            <p:ph idx="1"/>
          </p:nvPr>
        </p:nvSpPr>
        <p:spPr>
          <a:xfrm>
            <a:off x="838200" y="1721168"/>
            <a:ext cx="6314018" cy="4622482"/>
          </a:xfrm>
        </p:spPr>
        <p:txBody>
          <a:bodyPr/>
          <a:lstStyle/>
          <a:p>
            <a:r>
              <a:rPr lang="en-US" dirty="0"/>
              <a:t>If the command line is frustrating there are many options for adding GUIs to interact with </a:t>
            </a:r>
            <a:r>
              <a:rPr lang="en-US" dirty="0" err="1"/>
              <a:t>Git</a:t>
            </a:r>
            <a:endParaRPr lang="en-US" dirty="0"/>
          </a:p>
          <a:p>
            <a:pPr lvl="1"/>
            <a:r>
              <a:rPr lang="en-US" sz="2000" dirty="0" err="1"/>
              <a:t>Git</a:t>
            </a:r>
            <a:r>
              <a:rPr lang="en-US" sz="2000" dirty="0"/>
              <a:t> actually ships with a simple </a:t>
            </a:r>
            <a:r>
              <a:rPr lang="en-US" sz="2000" dirty="0" err="1"/>
              <a:t>gui</a:t>
            </a:r>
            <a:r>
              <a:rPr lang="en-US" sz="2000" dirty="0"/>
              <a:t> you can access using the </a:t>
            </a:r>
            <a:r>
              <a:rPr lang="en-US" sz="2000" dirty="0" err="1">
                <a:latin typeface="Courier" pitchFamily="2" charset="0"/>
              </a:rPr>
              <a:t>git</a:t>
            </a:r>
            <a:r>
              <a:rPr lang="en-US" sz="2000" dirty="0">
                <a:latin typeface="Courier" pitchFamily="2" charset="0"/>
              </a:rPr>
              <a:t> </a:t>
            </a:r>
            <a:r>
              <a:rPr lang="en-US" sz="2000" dirty="0" err="1">
                <a:latin typeface="Courier" pitchFamily="2" charset="0"/>
              </a:rPr>
              <a:t>gui</a:t>
            </a:r>
            <a:r>
              <a:rPr lang="en-US" sz="2000" dirty="0">
                <a:latin typeface="Courier" pitchFamily="2" charset="0"/>
              </a:rPr>
              <a:t> </a:t>
            </a:r>
            <a:r>
              <a:rPr lang="en-US" sz="2000" dirty="0"/>
              <a:t>command from the command line</a:t>
            </a:r>
          </a:p>
          <a:p>
            <a:r>
              <a:rPr lang="en-US" dirty="0"/>
              <a:t>Popular GUI tools:</a:t>
            </a:r>
          </a:p>
          <a:p>
            <a:pPr lvl="1"/>
            <a:r>
              <a:rPr lang="en-US" sz="2000" dirty="0"/>
              <a:t>GitHub for Mac/Windows</a:t>
            </a:r>
          </a:p>
          <a:p>
            <a:pPr lvl="1"/>
            <a:r>
              <a:rPr lang="en-US" sz="2000" dirty="0" err="1"/>
              <a:t>TortoiseGit</a:t>
            </a:r>
            <a:endParaRPr lang="en-US" sz="2000" dirty="0"/>
          </a:p>
          <a:p>
            <a:pPr lvl="1"/>
            <a:r>
              <a:rPr lang="en-US" sz="2000" dirty="0" err="1"/>
              <a:t>Atlassian</a:t>
            </a:r>
            <a:r>
              <a:rPr lang="en-US" sz="2000" dirty="0"/>
              <a:t> </a:t>
            </a:r>
            <a:r>
              <a:rPr lang="en-US" sz="2000" dirty="0" err="1"/>
              <a:t>SourceTree</a:t>
            </a:r>
            <a:endParaRPr lang="en-US" sz="2000" dirty="0"/>
          </a:p>
          <a:p>
            <a:r>
              <a:rPr lang="en-US" dirty="0"/>
              <a:t>IDEs frequently also have extensions for </a:t>
            </a:r>
            <a:r>
              <a:rPr lang="en-US" dirty="0" err="1"/>
              <a:t>Git</a:t>
            </a:r>
            <a:r>
              <a:rPr lang="en-US" dirty="0"/>
              <a:t> support, though functionality may be limited or selective</a:t>
            </a:r>
          </a:p>
        </p:txBody>
      </p:sp>
      <p:sp>
        <p:nvSpPr>
          <p:cNvPr id="4" name="Date Placeholder 3">
            <a:extLst>
              <a:ext uri="{FF2B5EF4-FFF2-40B4-BE49-F238E27FC236}">
                <a16:creationId xmlns:a16="http://schemas.microsoft.com/office/drawing/2014/main" id="{A97E9509-1E5C-8D47-A6C3-0FA74D6DD50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E4F137C-7AC1-D24F-8FF3-377FAA6F2E2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C9E7723-9076-AE49-9FD0-0690A82F99EB}"/>
              </a:ext>
            </a:extLst>
          </p:cNvPr>
          <p:cNvSpPr>
            <a:spLocks noGrp="1"/>
          </p:cNvSpPr>
          <p:nvPr>
            <p:ph type="sldNum" sz="quarter" idx="12"/>
          </p:nvPr>
        </p:nvSpPr>
        <p:spPr/>
        <p:txBody>
          <a:bodyPr/>
          <a:lstStyle/>
          <a:p>
            <a:fld id="{7C13B1F0-92EC-E545-B629-AD58957A63EF}" type="slidenum">
              <a:rPr lang="en-US" smtClean="0"/>
              <a:t>31</a:t>
            </a:fld>
            <a:endParaRPr lang="en-US"/>
          </a:p>
        </p:txBody>
      </p:sp>
      <p:pic>
        <p:nvPicPr>
          <p:cNvPr id="8" name="Picture 7">
            <a:extLst>
              <a:ext uri="{FF2B5EF4-FFF2-40B4-BE49-F238E27FC236}">
                <a16:creationId xmlns:a16="http://schemas.microsoft.com/office/drawing/2014/main" id="{A96E8E1E-F219-BC4B-9DE0-42497F368A58}"/>
              </a:ext>
            </a:extLst>
          </p:cNvPr>
          <p:cNvPicPr>
            <a:picLocks noChangeAspect="1"/>
          </p:cNvPicPr>
          <p:nvPr/>
        </p:nvPicPr>
        <p:blipFill rotWithShape="1">
          <a:blip r:embed="rId2"/>
          <a:srcRect l="435"/>
          <a:stretch/>
        </p:blipFill>
        <p:spPr>
          <a:xfrm>
            <a:off x="7352935" y="334455"/>
            <a:ext cx="4117239" cy="217643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34D243A-756D-F94A-B6EC-0F6A41A7F880}"/>
              </a:ext>
            </a:extLst>
          </p:cNvPr>
          <p:cNvSpPr txBox="1"/>
          <p:nvPr/>
        </p:nvSpPr>
        <p:spPr>
          <a:xfrm>
            <a:off x="7207616" y="2534191"/>
            <a:ext cx="4443046" cy="311371"/>
          </a:xfrm>
          <a:prstGeom prst="rect">
            <a:avLst/>
          </a:prstGeom>
          <a:noFill/>
        </p:spPr>
        <p:txBody>
          <a:bodyPr wrap="square" rtlCol="0">
            <a:spAutoFit/>
          </a:bodyPr>
          <a:lstStyle/>
          <a:p>
            <a:pPr algn="ctr"/>
            <a:r>
              <a:rPr lang="en-US" sz="1400" i="1" dirty="0">
                <a:latin typeface="Europa-Light LightItalic" panose="02000000000000000000" pitchFamily="2" charset="77"/>
              </a:rPr>
              <a:t>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GUI interface</a:t>
            </a:r>
          </a:p>
        </p:txBody>
      </p:sp>
      <p:pic>
        <p:nvPicPr>
          <p:cNvPr id="10" name="Picture 9">
            <a:extLst>
              <a:ext uri="{FF2B5EF4-FFF2-40B4-BE49-F238E27FC236}">
                <a16:creationId xmlns:a16="http://schemas.microsoft.com/office/drawing/2014/main" id="{4922BAEC-A1A1-4549-A8F9-DFF6B06B1514}"/>
              </a:ext>
            </a:extLst>
          </p:cNvPr>
          <p:cNvPicPr>
            <a:picLocks noChangeAspect="1"/>
          </p:cNvPicPr>
          <p:nvPr/>
        </p:nvPicPr>
        <p:blipFill>
          <a:blip r:embed="rId3"/>
          <a:stretch>
            <a:fillRect/>
          </a:stretch>
        </p:blipFill>
        <p:spPr>
          <a:xfrm>
            <a:off x="7342821" y="2802121"/>
            <a:ext cx="4117238" cy="336567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317B936-E1DE-EB41-A9B9-FF3E8A035C31}"/>
              </a:ext>
            </a:extLst>
          </p:cNvPr>
          <p:cNvSpPr txBox="1"/>
          <p:nvPr/>
        </p:nvSpPr>
        <p:spPr>
          <a:xfrm>
            <a:off x="7207616" y="6173403"/>
            <a:ext cx="4443046" cy="311371"/>
          </a:xfrm>
          <a:prstGeom prst="rect">
            <a:avLst/>
          </a:prstGeom>
          <a:noFill/>
        </p:spPr>
        <p:txBody>
          <a:bodyPr wrap="square" rtlCol="0">
            <a:spAutoFit/>
          </a:bodyPr>
          <a:lstStyle/>
          <a:p>
            <a:pPr algn="ctr"/>
            <a:r>
              <a:rPr lang="en-US" sz="1400" i="1" dirty="0" err="1">
                <a:latin typeface="Europa-Light LightItalic" panose="02000000000000000000" pitchFamily="2" charset="77"/>
              </a:rPr>
              <a:t>Atlassian’s</a:t>
            </a:r>
            <a:r>
              <a:rPr lang="en-US" sz="1400" i="1" dirty="0">
                <a:latin typeface="Europa-Light LightItalic" panose="02000000000000000000" pitchFamily="2" charset="77"/>
              </a:rPr>
              <a:t> </a:t>
            </a:r>
            <a:r>
              <a:rPr lang="en-US" sz="1400" i="1" dirty="0" err="1">
                <a:latin typeface="Europa-Light LightItalic" panose="02000000000000000000" pitchFamily="2" charset="77"/>
              </a:rPr>
              <a:t>SourceTree</a:t>
            </a:r>
            <a:endParaRPr lang="en-US" sz="1400" i="1" dirty="0">
              <a:latin typeface="Europa-Light LightItalic" panose="02000000000000000000" pitchFamily="2" charset="77"/>
            </a:endParaRPr>
          </a:p>
        </p:txBody>
      </p:sp>
    </p:spTree>
    <p:extLst>
      <p:ext uri="{BB962C8B-B14F-4D97-AF65-F5344CB8AC3E}">
        <p14:creationId xmlns:p14="http://schemas.microsoft.com/office/powerpoint/2010/main" val="2724317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D673-884B-0D4F-AB3A-C0820A2F9B42}"/>
              </a:ext>
            </a:extLst>
          </p:cNvPr>
          <p:cNvSpPr>
            <a:spLocks noGrp="1"/>
          </p:cNvSpPr>
          <p:nvPr>
            <p:ph type="title"/>
          </p:nvPr>
        </p:nvSpPr>
        <p:spPr/>
        <p:txBody>
          <a:bodyPr/>
          <a:lstStyle/>
          <a:p>
            <a:r>
              <a:rPr lang="en-US" dirty="0"/>
              <a:t>2. </a:t>
            </a:r>
            <a:r>
              <a:rPr lang="en-US" dirty="0" err="1"/>
              <a:t>Git</a:t>
            </a:r>
            <a:r>
              <a:rPr lang="en-US" dirty="0"/>
              <a:t> Workflow Patterns</a:t>
            </a:r>
          </a:p>
        </p:txBody>
      </p:sp>
      <p:sp>
        <p:nvSpPr>
          <p:cNvPr id="3" name="Text Placeholder 2">
            <a:extLst>
              <a:ext uri="{FF2B5EF4-FFF2-40B4-BE49-F238E27FC236}">
                <a16:creationId xmlns:a16="http://schemas.microsoft.com/office/drawing/2014/main" id="{C6CA36AB-6A22-DC4E-A545-B6BAE5FAF7A3}"/>
              </a:ext>
            </a:extLst>
          </p:cNvPr>
          <p:cNvSpPr>
            <a:spLocks noGrp="1"/>
          </p:cNvSpPr>
          <p:nvPr>
            <p:ph type="body" idx="1"/>
          </p:nvPr>
        </p:nvSpPr>
        <p:spPr/>
        <p:txBody>
          <a:bodyPr/>
          <a:lstStyle/>
          <a:p>
            <a:r>
              <a:rPr lang="en-US" dirty="0"/>
              <a:t>Or how to </a:t>
            </a:r>
            <a:r>
              <a:rPr lang="en-US" dirty="0" err="1"/>
              <a:t>git</a:t>
            </a:r>
            <a:r>
              <a:rPr lang="en-US" dirty="0"/>
              <a:t> along well with others</a:t>
            </a:r>
          </a:p>
        </p:txBody>
      </p:sp>
      <p:sp>
        <p:nvSpPr>
          <p:cNvPr id="4" name="Date Placeholder 3">
            <a:extLst>
              <a:ext uri="{FF2B5EF4-FFF2-40B4-BE49-F238E27FC236}">
                <a16:creationId xmlns:a16="http://schemas.microsoft.com/office/drawing/2014/main" id="{1C995E24-41D4-9B49-82DB-0EE6D9EBE82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95B07F2-98C6-F243-ABBF-EB39D528FDA8}"/>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14ECE5A-ED4C-584F-B0E7-BA1CCA0823BB}"/>
              </a:ext>
            </a:extLst>
          </p:cNvPr>
          <p:cNvSpPr>
            <a:spLocks noGrp="1"/>
          </p:cNvSpPr>
          <p:nvPr>
            <p:ph type="sldNum" sz="quarter" idx="12"/>
          </p:nvPr>
        </p:nvSpPr>
        <p:spPr/>
        <p:txBody>
          <a:bodyPr/>
          <a:lstStyle/>
          <a:p>
            <a:fld id="{7C13B1F0-92EC-E545-B629-AD58957A63EF}" type="slidenum">
              <a:rPr lang="en-US" smtClean="0"/>
              <a:t>32</a:t>
            </a:fld>
            <a:endParaRPr lang="en-US"/>
          </a:p>
        </p:txBody>
      </p:sp>
    </p:spTree>
    <p:extLst>
      <p:ext uri="{BB962C8B-B14F-4D97-AF65-F5344CB8AC3E}">
        <p14:creationId xmlns:p14="http://schemas.microsoft.com/office/powerpoint/2010/main" val="371198591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DA73-2264-084C-A592-4C27F1D8C8A6}"/>
              </a:ext>
            </a:extLst>
          </p:cNvPr>
          <p:cNvSpPr>
            <a:spLocks noGrp="1"/>
          </p:cNvSpPr>
          <p:nvPr>
            <p:ph type="title"/>
          </p:nvPr>
        </p:nvSpPr>
        <p:spPr/>
        <p:txBody>
          <a:bodyPr/>
          <a:lstStyle/>
          <a:p>
            <a:r>
              <a:rPr lang="en-US" dirty="0"/>
              <a:t>Basic: Centralized Workflow</a:t>
            </a:r>
          </a:p>
        </p:txBody>
      </p:sp>
      <p:sp>
        <p:nvSpPr>
          <p:cNvPr id="3" name="Content Placeholder 2">
            <a:extLst>
              <a:ext uri="{FF2B5EF4-FFF2-40B4-BE49-F238E27FC236}">
                <a16:creationId xmlns:a16="http://schemas.microsoft.com/office/drawing/2014/main" id="{0C7FD450-A8F7-4D45-95FD-D3D7354ABB9D}"/>
              </a:ext>
            </a:extLst>
          </p:cNvPr>
          <p:cNvSpPr>
            <a:spLocks noGrp="1"/>
          </p:cNvSpPr>
          <p:nvPr>
            <p:ph idx="1"/>
          </p:nvPr>
        </p:nvSpPr>
        <p:spPr>
          <a:xfrm>
            <a:off x="838200" y="1721168"/>
            <a:ext cx="5282184" cy="4622482"/>
          </a:xfrm>
        </p:spPr>
        <p:txBody>
          <a:bodyPr>
            <a:normAutofit/>
          </a:bodyPr>
          <a:lstStyle/>
          <a:p>
            <a:r>
              <a:rPr lang="en-US" sz="2000" dirty="0"/>
              <a:t>Each developer synchronizes their work with a single, centralized repository that acts as a central hub for collaboration</a:t>
            </a:r>
          </a:p>
          <a:p>
            <a:r>
              <a:rPr lang="en-US" sz="2000" dirty="0"/>
              <a:t>This is functionally equivalent to a CVCS system like Subversion</a:t>
            </a:r>
          </a:p>
          <a:p>
            <a:r>
              <a:rPr lang="en-US" sz="2000" dirty="0" err="1"/>
              <a:t>Git</a:t>
            </a:r>
            <a:r>
              <a:rPr lang="en-US" sz="2000" dirty="0"/>
              <a:t> does not allow users to overwrite each other</a:t>
            </a:r>
          </a:p>
          <a:p>
            <a:pPr lvl="1"/>
            <a:r>
              <a:rPr lang="en-US" sz="1800" dirty="0"/>
              <a:t>When multiple users push data at the same time, only the first push to reach the shared repo will succeed; other developers must </a:t>
            </a:r>
            <a:r>
              <a:rPr lang="en-US" sz="1600" dirty="0">
                <a:latin typeface="Courier" pitchFamily="2" charset="0"/>
              </a:rPr>
              <a:t>fetch</a:t>
            </a:r>
            <a:r>
              <a:rPr lang="en-US" sz="1800" dirty="0"/>
              <a:t> and </a:t>
            </a:r>
            <a:r>
              <a:rPr lang="en-US" sz="1600" dirty="0">
                <a:latin typeface="Courier" pitchFamily="2" charset="0"/>
              </a:rPr>
              <a:t>merge</a:t>
            </a:r>
            <a:r>
              <a:rPr lang="en-US" sz="1800" dirty="0"/>
              <a:t> the new remote changes before they can push their own</a:t>
            </a:r>
          </a:p>
          <a:p>
            <a:r>
              <a:rPr lang="en-US" sz="2000" dirty="0"/>
              <a:t>In </a:t>
            </a:r>
            <a:r>
              <a:rPr lang="en-US" sz="2000" dirty="0" err="1"/>
              <a:t>Git</a:t>
            </a:r>
            <a:r>
              <a:rPr lang="en-US" sz="2000" dirty="0"/>
              <a:t>, centralized workflows may still involve local repository copies because of its distributed design</a:t>
            </a:r>
          </a:p>
        </p:txBody>
      </p:sp>
      <p:sp>
        <p:nvSpPr>
          <p:cNvPr id="4" name="Date Placeholder 3">
            <a:extLst>
              <a:ext uri="{FF2B5EF4-FFF2-40B4-BE49-F238E27FC236}">
                <a16:creationId xmlns:a16="http://schemas.microsoft.com/office/drawing/2014/main" id="{B80068AF-A4FA-F046-8481-EA39601A335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0BED127-6140-1444-9822-5E6EBB7999D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89C9422-F9CA-A647-83FB-C8479954FCDF}"/>
              </a:ext>
            </a:extLst>
          </p:cNvPr>
          <p:cNvSpPr>
            <a:spLocks noGrp="1"/>
          </p:cNvSpPr>
          <p:nvPr>
            <p:ph type="sldNum" sz="quarter" idx="12"/>
          </p:nvPr>
        </p:nvSpPr>
        <p:spPr/>
        <p:txBody>
          <a:bodyPr/>
          <a:lstStyle/>
          <a:p>
            <a:fld id="{7C13B1F0-92EC-E545-B629-AD58957A63EF}" type="slidenum">
              <a:rPr lang="en-US" smtClean="0"/>
              <a:t>33</a:t>
            </a:fld>
            <a:endParaRPr lang="en-US"/>
          </a:p>
        </p:txBody>
      </p:sp>
      <p:pic>
        <p:nvPicPr>
          <p:cNvPr id="7" name="Picture 6">
            <a:extLst>
              <a:ext uri="{FF2B5EF4-FFF2-40B4-BE49-F238E27FC236}">
                <a16:creationId xmlns:a16="http://schemas.microsoft.com/office/drawing/2014/main" id="{ACBC2BDB-AE9F-3F43-B9E0-26569F22CDD6}"/>
              </a:ext>
            </a:extLst>
          </p:cNvPr>
          <p:cNvPicPr>
            <a:picLocks noChangeAspect="1"/>
          </p:cNvPicPr>
          <p:nvPr/>
        </p:nvPicPr>
        <p:blipFill>
          <a:blip r:embed="rId2"/>
          <a:stretch>
            <a:fillRect/>
          </a:stretch>
        </p:blipFill>
        <p:spPr>
          <a:xfrm>
            <a:off x="6273800" y="2343831"/>
            <a:ext cx="5080000" cy="21844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0782E63-7A9D-954C-9251-B33E7696F488}"/>
              </a:ext>
            </a:extLst>
          </p:cNvPr>
          <p:cNvSpPr txBox="1"/>
          <p:nvPr/>
        </p:nvSpPr>
        <p:spPr>
          <a:xfrm>
            <a:off x="6273800" y="4706888"/>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centralized workflow</a:t>
            </a:r>
          </a:p>
        </p:txBody>
      </p:sp>
    </p:spTree>
    <p:extLst>
      <p:ext uri="{BB962C8B-B14F-4D97-AF65-F5344CB8AC3E}">
        <p14:creationId xmlns:p14="http://schemas.microsoft.com/office/powerpoint/2010/main" val="298090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D35F-2852-6E48-BB96-8CEAD4F9E274}"/>
              </a:ext>
            </a:extLst>
          </p:cNvPr>
          <p:cNvSpPr>
            <a:spLocks noGrp="1"/>
          </p:cNvSpPr>
          <p:nvPr>
            <p:ph type="title"/>
          </p:nvPr>
        </p:nvSpPr>
        <p:spPr/>
        <p:txBody>
          <a:bodyPr/>
          <a:lstStyle/>
          <a:p>
            <a:r>
              <a:rPr lang="en-US" dirty="0"/>
              <a:t>Basic: Forking workflow</a:t>
            </a:r>
          </a:p>
        </p:txBody>
      </p:sp>
      <p:sp>
        <p:nvSpPr>
          <p:cNvPr id="3" name="Content Placeholder 2">
            <a:extLst>
              <a:ext uri="{FF2B5EF4-FFF2-40B4-BE49-F238E27FC236}">
                <a16:creationId xmlns:a16="http://schemas.microsoft.com/office/drawing/2014/main" id="{5C494338-022B-1F48-8952-49C3B86A7CAF}"/>
              </a:ext>
            </a:extLst>
          </p:cNvPr>
          <p:cNvSpPr>
            <a:spLocks noGrp="1"/>
          </p:cNvSpPr>
          <p:nvPr>
            <p:ph idx="1"/>
          </p:nvPr>
        </p:nvSpPr>
        <p:spPr>
          <a:xfrm>
            <a:off x="838201" y="1721168"/>
            <a:ext cx="6661914" cy="4622482"/>
          </a:xfrm>
        </p:spPr>
        <p:txBody>
          <a:bodyPr>
            <a:normAutofit lnSpcReduction="10000"/>
          </a:bodyPr>
          <a:lstStyle/>
          <a:p>
            <a:r>
              <a:rPr lang="en-US" dirty="0"/>
              <a:t>Also called a “multiple repository” workflow to contrast with the “centralized workflow”</a:t>
            </a:r>
          </a:p>
          <a:p>
            <a:r>
              <a:rPr lang="en-US" dirty="0"/>
              <a:t>Developers “fork”, or make their own reference copy, of the master repository and push changes to it rather than a central repository</a:t>
            </a:r>
          </a:p>
          <a:p>
            <a:r>
              <a:rPr lang="en-US" dirty="0"/>
              <a:t>Reduces merge issues posed by multiple developers pushing data to a single repo, but may make integrating pull requests and feature branches more complex</a:t>
            </a:r>
          </a:p>
          <a:p>
            <a:r>
              <a:rPr lang="en-US" dirty="0"/>
              <a:t>Often implemented in conjunction with hierarchical development roles including “integrators” who move source code changes between key repositories once it meets certain requirements</a:t>
            </a:r>
          </a:p>
        </p:txBody>
      </p:sp>
      <p:sp>
        <p:nvSpPr>
          <p:cNvPr id="4" name="Date Placeholder 3">
            <a:extLst>
              <a:ext uri="{FF2B5EF4-FFF2-40B4-BE49-F238E27FC236}">
                <a16:creationId xmlns:a16="http://schemas.microsoft.com/office/drawing/2014/main" id="{A0E0B9D2-7F0D-FD4C-9CD1-4CA279EF1BF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844F324-72CB-9C46-905E-33B5BB6A869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519B2B4-F2FB-3740-990C-C923564A876D}"/>
              </a:ext>
            </a:extLst>
          </p:cNvPr>
          <p:cNvSpPr>
            <a:spLocks noGrp="1"/>
          </p:cNvSpPr>
          <p:nvPr>
            <p:ph type="sldNum" sz="quarter" idx="12"/>
          </p:nvPr>
        </p:nvSpPr>
        <p:spPr/>
        <p:txBody>
          <a:bodyPr/>
          <a:lstStyle/>
          <a:p>
            <a:fld id="{7C13B1F0-92EC-E545-B629-AD58957A63EF}" type="slidenum">
              <a:rPr lang="en-US" smtClean="0"/>
              <a:t>34</a:t>
            </a:fld>
            <a:endParaRPr lang="en-US"/>
          </a:p>
        </p:txBody>
      </p:sp>
      <p:pic>
        <p:nvPicPr>
          <p:cNvPr id="7" name="Picture 6">
            <a:extLst>
              <a:ext uri="{FF2B5EF4-FFF2-40B4-BE49-F238E27FC236}">
                <a16:creationId xmlns:a16="http://schemas.microsoft.com/office/drawing/2014/main" id="{D32D516C-B2AE-044C-9798-618DD74A8A24}"/>
              </a:ext>
            </a:extLst>
          </p:cNvPr>
          <p:cNvPicPr>
            <a:picLocks noChangeAspect="1"/>
          </p:cNvPicPr>
          <p:nvPr/>
        </p:nvPicPr>
        <p:blipFill rotWithShape="1">
          <a:blip r:embed="rId2"/>
          <a:srcRect l="30357" t="2336" r="30643" b="66767"/>
          <a:stretch/>
        </p:blipFill>
        <p:spPr>
          <a:xfrm>
            <a:off x="8545002" y="1652957"/>
            <a:ext cx="1981200" cy="67491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62DD5F3-3225-0D4F-A9E3-57D7621E5444}"/>
              </a:ext>
            </a:extLst>
          </p:cNvPr>
          <p:cNvPicPr>
            <a:picLocks noChangeAspect="1"/>
          </p:cNvPicPr>
          <p:nvPr/>
        </p:nvPicPr>
        <p:blipFill rotWithShape="1">
          <a:blip r:embed="rId3"/>
          <a:srcRect l="69008" t="1666" r="-55" b="67674"/>
          <a:stretch/>
        </p:blipFill>
        <p:spPr>
          <a:xfrm>
            <a:off x="7387299" y="3014854"/>
            <a:ext cx="2148303" cy="70539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642C420-A129-194C-9BB7-920CAB8DD853}"/>
              </a:ext>
            </a:extLst>
          </p:cNvPr>
          <p:cNvPicPr>
            <a:picLocks noChangeAspect="1"/>
          </p:cNvPicPr>
          <p:nvPr/>
        </p:nvPicPr>
        <p:blipFill rotWithShape="1">
          <a:blip r:embed="rId3"/>
          <a:srcRect l="69008" t="1666" r="-55" b="67674"/>
          <a:stretch/>
        </p:blipFill>
        <p:spPr>
          <a:xfrm>
            <a:off x="9619154" y="3014854"/>
            <a:ext cx="2148303" cy="70539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1D93F86-FC08-1D48-9C9C-37A665CE4120}"/>
              </a:ext>
            </a:extLst>
          </p:cNvPr>
          <p:cNvPicPr>
            <a:picLocks noChangeAspect="1"/>
          </p:cNvPicPr>
          <p:nvPr/>
        </p:nvPicPr>
        <p:blipFill rotWithShape="1">
          <a:blip r:embed="rId3"/>
          <a:srcRect l="70666" t="66731" r="873" b="281"/>
          <a:stretch/>
        </p:blipFill>
        <p:spPr>
          <a:xfrm>
            <a:off x="9691819" y="4425645"/>
            <a:ext cx="2002972" cy="77191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2C9DCD1-2393-7A4F-808E-B7469CF3D279}"/>
              </a:ext>
            </a:extLst>
          </p:cNvPr>
          <p:cNvPicPr>
            <a:picLocks noChangeAspect="1"/>
          </p:cNvPicPr>
          <p:nvPr/>
        </p:nvPicPr>
        <p:blipFill rotWithShape="1">
          <a:blip r:embed="rId3"/>
          <a:srcRect l="70666" t="66731" r="873" b="281"/>
          <a:stretch/>
        </p:blipFill>
        <p:spPr>
          <a:xfrm>
            <a:off x="7500115" y="4425645"/>
            <a:ext cx="2002972" cy="771917"/>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1692C5BE-08D4-A041-85DE-C6522F176EDD}"/>
              </a:ext>
            </a:extLst>
          </p:cNvPr>
          <p:cNvCxnSpPr>
            <a:stCxn id="7" idx="2"/>
            <a:endCxn id="8" idx="0"/>
          </p:cNvCxnSpPr>
          <p:nvPr/>
        </p:nvCxnSpPr>
        <p:spPr>
          <a:xfrm flipH="1">
            <a:off x="8461451" y="2327871"/>
            <a:ext cx="1074151" cy="686983"/>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DE2028A-FE6D-C34B-B06C-7CA5B7DB3CE2}"/>
              </a:ext>
            </a:extLst>
          </p:cNvPr>
          <p:cNvCxnSpPr>
            <a:cxnSpLocks/>
            <a:stCxn id="7" idx="2"/>
          </p:cNvCxnSpPr>
          <p:nvPr/>
        </p:nvCxnSpPr>
        <p:spPr>
          <a:xfrm>
            <a:off x="9535602" y="2327871"/>
            <a:ext cx="1157705" cy="7551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332B778-EAAB-7640-8D50-4A168BD914BB}"/>
              </a:ext>
            </a:extLst>
          </p:cNvPr>
          <p:cNvCxnSpPr>
            <a:cxnSpLocks/>
            <a:stCxn id="9" idx="2"/>
            <a:endCxn id="10" idx="0"/>
          </p:cNvCxnSpPr>
          <p:nvPr/>
        </p:nvCxnSpPr>
        <p:spPr>
          <a:xfrm flipH="1">
            <a:off x="10693305" y="3720249"/>
            <a:ext cx="1" cy="7053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DB20140-C1F9-3B45-ADBE-8013FD408B92}"/>
              </a:ext>
            </a:extLst>
          </p:cNvPr>
          <p:cNvCxnSpPr>
            <a:cxnSpLocks/>
          </p:cNvCxnSpPr>
          <p:nvPr/>
        </p:nvCxnSpPr>
        <p:spPr>
          <a:xfrm flipH="1">
            <a:off x="8461449" y="3720249"/>
            <a:ext cx="1" cy="705396"/>
          </a:xfrm>
          <a:prstGeom prst="straightConnector1">
            <a:avLst/>
          </a:prstGeom>
          <a:ln w="38100">
            <a:solidFill>
              <a:schemeClr val="tx2">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34919D5-BFD0-944F-BC39-BDE0C23C96C2}"/>
              </a:ext>
            </a:extLst>
          </p:cNvPr>
          <p:cNvSpPr txBox="1"/>
          <p:nvPr/>
        </p:nvSpPr>
        <p:spPr>
          <a:xfrm>
            <a:off x="6995602" y="5328188"/>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forking workflow</a:t>
            </a:r>
          </a:p>
        </p:txBody>
      </p:sp>
    </p:spTree>
    <p:extLst>
      <p:ext uri="{BB962C8B-B14F-4D97-AF65-F5344CB8AC3E}">
        <p14:creationId xmlns:p14="http://schemas.microsoft.com/office/powerpoint/2010/main" val="2501005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6F4E-F21A-0741-B1DC-0766D8074488}"/>
              </a:ext>
            </a:extLst>
          </p:cNvPr>
          <p:cNvSpPr>
            <a:spLocks noGrp="1"/>
          </p:cNvSpPr>
          <p:nvPr>
            <p:ph type="title"/>
          </p:nvPr>
        </p:nvSpPr>
        <p:spPr/>
        <p:txBody>
          <a:bodyPr/>
          <a:lstStyle/>
          <a:p>
            <a:r>
              <a:rPr lang="en-US" dirty="0"/>
              <a:t>BASIC: Feature Branch workflow</a:t>
            </a:r>
          </a:p>
        </p:txBody>
      </p:sp>
      <p:sp>
        <p:nvSpPr>
          <p:cNvPr id="3" name="Content Placeholder 2">
            <a:extLst>
              <a:ext uri="{FF2B5EF4-FFF2-40B4-BE49-F238E27FC236}">
                <a16:creationId xmlns:a16="http://schemas.microsoft.com/office/drawing/2014/main" id="{11B8CE14-605A-4D40-91D3-DECE231416F8}"/>
              </a:ext>
            </a:extLst>
          </p:cNvPr>
          <p:cNvSpPr>
            <a:spLocks noGrp="1"/>
          </p:cNvSpPr>
          <p:nvPr>
            <p:ph idx="1"/>
          </p:nvPr>
        </p:nvSpPr>
        <p:spPr>
          <a:xfrm>
            <a:off x="838199" y="1721168"/>
            <a:ext cx="6128657" cy="4622482"/>
          </a:xfrm>
        </p:spPr>
        <p:txBody>
          <a:bodyPr/>
          <a:lstStyle/>
          <a:p>
            <a:r>
              <a:rPr lang="en-US" b="1" dirty="0"/>
              <a:t>Feature</a:t>
            </a:r>
            <a:r>
              <a:rPr lang="en-US" dirty="0"/>
              <a:t> branches are:</a:t>
            </a:r>
          </a:p>
          <a:p>
            <a:pPr lvl="1"/>
            <a:r>
              <a:rPr lang="en-US" sz="2000" dirty="0"/>
              <a:t>long-running (will be under sustained development for some time; think weeks/months/years)</a:t>
            </a:r>
          </a:p>
          <a:p>
            <a:pPr lvl="1"/>
            <a:r>
              <a:rPr lang="en-US" sz="2000" dirty="0"/>
              <a:t>may be merged into master multiple times</a:t>
            </a:r>
          </a:p>
          <a:p>
            <a:pPr lvl="1"/>
            <a:r>
              <a:rPr lang="en-US" sz="2000" dirty="0"/>
              <a:t>may have a hierarchy between them</a:t>
            </a:r>
          </a:p>
          <a:p>
            <a:r>
              <a:rPr lang="en-US" dirty="0"/>
              <a:t>Common uses for feature branches include:</a:t>
            </a:r>
          </a:p>
          <a:p>
            <a:pPr lvl="1"/>
            <a:r>
              <a:rPr lang="en-US" sz="2000" dirty="0"/>
              <a:t>isolating development code from production code</a:t>
            </a:r>
          </a:p>
          <a:p>
            <a:pPr lvl="1"/>
            <a:r>
              <a:rPr lang="en-US" sz="2000" dirty="0"/>
              <a:t>working on different subcomponents updated at different cadences</a:t>
            </a:r>
          </a:p>
          <a:p>
            <a:pPr lvl="1"/>
            <a:r>
              <a:rPr lang="en-US" sz="2000" dirty="0"/>
              <a:t>organizing work performed by different teams, etc.</a:t>
            </a:r>
          </a:p>
        </p:txBody>
      </p:sp>
      <p:sp>
        <p:nvSpPr>
          <p:cNvPr id="4" name="Date Placeholder 3">
            <a:extLst>
              <a:ext uri="{FF2B5EF4-FFF2-40B4-BE49-F238E27FC236}">
                <a16:creationId xmlns:a16="http://schemas.microsoft.com/office/drawing/2014/main" id="{D0BFF6AB-0563-3246-AAA2-7208D42151A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7235B3F-0564-CE4D-BC3A-E71EDAA8A9B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B35ACC4-E9DC-7440-930B-B0065BF64F19}"/>
              </a:ext>
            </a:extLst>
          </p:cNvPr>
          <p:cNvSpPr>
            <a:spLocks noGrp="1"/>
          </p:cNvSpPr>
          <p:nvPr>
            <p:ph type="sldNum" sz="quarter" idx="12"/>
          </p:nvPr>
        </p:nvSpPr>
        <p:spPr/>
        <p:txBody>
          <a:bodyPr/>
          <a:lstStyle/>
          <a:p>
            <a:fld id="{7C13B1F0-92EC-E545-B629-AD58957A63EF}" type="slidenum">
              <a:rPr lang="en-US" smtClean="0"/>
              <a:t>35</a:t>
            </a:fld>
            <a:endParaRPr lang="en-US"/>
          </a:p>
        </p:txBody>
      </p:sp>
      <p:pic>
        <p:nvPicPr>
          <p:cNvPr id="7" name="Picture 6">
            <a:extLst>
              <a:ext uri="{FF2B5EF4-FFF2-40B4-BE49-F238E27FC236}">
                <a16:creationId xmlns:a16="http://schemas.microsoft.com/office/drawing/2014/main" id="{880A66D4-BBDC-1847-BB64-9959F767024A}"/>
              </a:ext>
            </a:extLst>
          </p:cNvPr>
          <p:cNvPicPr>
            <a:picLocks noChangeAspect="1"/>
          </p:cNvPicPr>
          <p:nvPr/>
        </p:nvPicPr>
        <p:blipFill>
          <a:blip r:embed="rId2"/>
          <a:stretch>
            <a:fillRect/>
          </a:stretch>
        </p:blipFill>
        <p:spPr>
          <a:xfrm>
            <a:off x="7249886" y="1690688"/>
            <a:ext cx="4103914" cy="14979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F31BE56-B6F2-BD42-99BA-31AFEF50F4F4}"/>
              </a:ext>
            </a:extLst>
          </p:cNvPr>
          <p:cNvPicPr>
            <a:picLocks noChangeAspect="1"/>
          </p:cNvPicPr>
          <p:nvPr/>
        </p:nvPicPr>
        <p:blipFill>
          <a:blip r:embed="rId3"/>
          <a:stretch>
            <a:fillRect/>
          </a:stretch>
        </p:blipFill>
        <p:spPr>
          <a:xfrm>
            <a:off x="7208855" y="3594505"/>
            <a:ext cx="4103914" cy="227896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AAEBFA3-727F-AA4F-B2ED-12ECA1BA40D3}"/>
              </a:ext>
            </a:extLst>
          </p:cNvPr>
          <p:cNvSpPr txBox="1"/>
          <p:nvPr/>
        </p:nvSpPr>
        <p:spPr>
          <a:xfrm>
            <a:off x="6720812" y="6066353"/>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A 1:1 person-to-feature branch workflow</a:t>
            </a:r>
          </a:p>
        </p:txBody>
      </p:sp>
      <p:sp>
        <p:nvSpPr>
          <p:cNvPr id="10" name="TextBox 9">
            <a:extLst>
              <a:ext uri="{FF2B5EF4-FFF2-40B4-BE49-F238E27FC236}">
                <a16:creationId xmlns:a16="http://schemas.microsoft.com/office/drawing/2014/main" id="{D3492A25-94DA-2D47-86D0-2B5122BAFE2C}"/>
              </a:ext>
            </a:extLst>
          </p:cNvPr>
          <p:cNvSpPr txBox="1"/>
          <p:nvPr/>
        </p:nvSpPr>
        <p:spPr>
          <a:xfrm>
            <a:off x="6761843" y="3245512"/>
            <a:ext cx="5080000"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general pattern of feature branches</a:t>
            </a:r>
          </a:p>
        </p:txBody>
      </p:sp>
    </p:spTree>
    <p:extLst>
      <p:ext uri="{BB962C8B-B14F-4D97-AF65-F5344CB8AC3E}">
        <p14:creationId xmlns:p14="http://schemas.microsoft.com/office/powerpoint/2010/main" val="223417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958F-FB19-8340-8E64-49DD655650A0}"/>
              </a:ext>
            </a:extLst>
          </p:cNvPr>
          <p:cNvSpPr>
            <a:spLocks noGrp="1"/>
          </p:cNvSpPr>
          <p:nvPr>
            <p:ph type="title"/>
          </p:nvPr>
        </p:nvSpPr>
        <p:spPr/>
        <p:txBody>
          <a:bodyPr/>
          <a:lstStyle/>
          <a:p>
            <a:r>
              <a:rPr lang="en-US" dirty="0"/>
              <a:t>BASIC: Topic Branch Workflows</a:t>
            </a:r>
          </a:p>
        </p:txBody>
      </p:sp>
      <p:sp>
        <p:nvSpPr>
          <p:cNvPr id="3" name="Content Placeholder 2">
            <a:extLst>
              <a:ext uri="{FF2B5EF4-FFF2-40B4-BE49-F238E27FC236}">
                <a16:creationId xmlns:a16="http://schemas.microsoft.com/office/drawing/2014/main" id="{FE453FBB-5E8A-D54B-8D3A-A0FEC19C64DE}"/>
              </a:ext>
            </a:extLst>
          </p:cNvPr>
          <p:cNvSpPr>
            <a:spLocks noGrp="1"/>
          </p:cNvSpPr>
          <p:nvPr>
            <p:ph idx="1"/>
          </p:nvPr>
        </p:nvSpPr>
        <p:spPr>
          <a:xfrm>
            <a:off x="838200" y="1721168"/>
            <a:ext cx="5257800" cy="4622482"/>
          </a:xfrm>
        </p:spPr>
        <p:txBody>
          <a:bodyPr/>
          <a:lstStyle/>
          <a:p>
            <a:r>
              <a:rPr lang="en-US" b="1" dirty="0"/>
              <a:t>Topic</a:t>
            </a:r>
            <a:r>
              <a:rPr lang="en-US" dirty="0"/>
              <a:t> branches are:</a:t>
            </a:r>
          </a:p>
          <a:p>
            <a:pPr lvl="1"/>
            <a:r>
              <a:rPr lang="en-US" sz="2000" dirty="0"/>
              <a:t>short-running (think weeks/days/even hours)</a:t>
            </a:r>
          </a:p>
          <a:p>
            <a:pPr lvl="1"/>
            <a:r>
              <a:rPr lang="en-US" sz="2000" dirty="0"/>
              <a:t>only merged back into other branches once</a:t>
            </a:r>
          </a:p>
          <a:p>
            <a:pPr lvl="1"/>
            <a:r>
              <a:rPr lang="en-US" sz="2000" dirty="0"/>
              <a:t>generally limited and specific in scope</a:t>
            </a:r>
          </a:p>
          <a:p>
            <a:r>
              <a:rPr lang="en-US" dirty="0"/>
              <a:t>Topic features are often applied to very small or experimental units of work, or even a specific code sprint</a:t>
            </a:r>
          </a:p>
          <a:p>
            <a:r>
              <a:rPr lang="en-US" dirty="0"/>
              <a:t>Because branches are cheap in </a:t>
            </a:r>
            <a:r>
              <a:rPr lang="en-US" dirty="0" err="1"/>
              <a:t>Git</a:t>
            </a:r>
            <a:r>
              <a:rPr lang="en-US" dirty="0"/>
              <a:t>, topic branches may be more common than in other VCS/SCM frameworks</a:t>
            </a:r>
          </a:p>
        </p:txBody>
      </p:sp>
      <p:sp>
        <p:nvSpPr>
          <p:cNvPr id="4" name="Date Placeholder 3">
            <a:extLst>
              <a:ext uri="{FF2B5EF4-FFF2-40B4-BE49-F238E27FC236}">
                <a16:creationId xmlns:a16="http://schemas.microsoft.com/office/drawing/2014/main" id="{A758609A-8C5E-DC4C-8045-F85A00227E26}"/>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E98A2A1-193D-1A42-A7C5-297EF75961D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268C2C0-E350-0246-8BC3-1C354CD05D07}"/>
              </a:ext>
            </a:extLst>
          </p:cNvPr>
          <p:cNvSpPr>
            <a:spLocks noGrp="1"/>
          </p:cNvSpPr>
          <p:nvPr>
            <p:ph type="sldNum" sz="quarter" idx="12"/>
          </p:nvPr>
        </p:nvSpPr>
        <p:spPr/>
        <p:txBody>
          <a:bodyPr/>
          <a:lstStyle/>
          <a:p>
            <a:fld id="{7C13B1F0-92EC-E545-B629-AD58957A63EF}" type="slidenum">
              <a:rPr lang="en-US" smtClean="0"/>
              <a:t>36</a:t>
            </a:fld>
            <a:endParaRPr lang="en-US"/>
          </a:p>
        </p:txBody>
      </p:sp>
      <p:pic>
        <p:nvPicPr>
          <p:cNvPr id="7" name="Picture 6">
            <a:extLst>
              <a:ext uri="{FF2B5EF4-FFF2-40B4-BE49-F238E27FC236}">
                <a16:creationId xmlns:a16="http://schemas.microsoft.com/office/drawing/2014/main" id="{BF87C787-A32C-464E-933F-B5A06FA78946}"/>
              </a:ext>
            </a:extLst>
          </p:cNvPr>
          <p:cNvPicPr>
            <a:picLocks noChangeAspect="1"/>
          </p:cNvPicPr>
          <p:nvPr/>
        </p:nvPicPr>
        <p:blipFill>
          <a:blip r:embed="rId2"/>
          <a:stretch>
            <a:fillRect/>
          </a:stretch>
        </p:blipFill>
        <p:spPr>
          <a:xfrm>
            <a:off x="6273800" y="1609612"/>
            <a:ext cx="5080000" cy="40259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D3CC62A-6CFF-784C-BF8E-E63CC1F918A4}"/>
              </a:ext>
            </a:extLst>
          </p:cNvPr>
          <p:cNvSpPr txBox="1"/>
          <p:nvPr/>
        </p:nvSpPr>
        <p:spPr>
          <a:xfrm>
            <a:off x="6273800" y="5772751"/>
            <a:ext cx="5080000" cy="523220"/>
          </a:xfrm>
          <a:prstGeom prst="rect">
            <a:avLst/>
          </a:prstGeom>
          <a:noFill/>
        </p:spPr>
        <p:txBody>
          <a:bodyPr wrap="square" rtlCol="0">
            <a:spAutoFit/>
          </a:bodyPr>
          <a:lstStyle/>
          <a:p>
            <a:pPr algn="ctr"/>
            <a:r>
              <a:rPr lang="en-US" sz="1400" i="1" dirty="0">
                <a:latin typeface="Europa-Light LightItalic" panose="02000000000000000000" pitchFamily="2" charset="77"/>
              </a:rPr>
              <a:t>A diagram of a repo with a master branch and three topic branches</a:t>
            </a:r>
          </a:p>
        </p:txBody>
      </p:sp>
    </p:spTree>
    <p:extLst>
      <p:ext uri="{BB962C8B-B14F-4D97-AF65-F5344CB8AC3E}">
        <p14:creationId xmlns:p14="http://schemas.microsoft.com/office/powerpoint/2010/main" val="3107822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70E3-CAE9-1D42-A06A-62D45235C27B}"/>
              </a:ext>
            </a:extLst>
          </p:cNvPr>
          <p:cNvSpPr>
            <a:spLocks noGrp="1"/>
          </p:cNvSpPr>
          <p:nvPr>
            <p:ph type="title"/>
          </p:nvPr>
        </p:nvSpPr>
        <p:spPr/>
        <p:txBody>
          <a:bodyPr/>
          <a:lstStyle/>
          <a:p>
            <a:r>
              <a:rPr lang="en-US" dirty="0"/>
              <a:t>BASIC: TRUNK-BASED DEVELOPMENT Workflow</a:t>
            </a:r>
          </a:p>
        </p:txBody>
      </p:sp>
      <p:sp>
        <p:nvSpPr>
          <p:cNvPr id="3" name="Content Placeholder 2">
            <a:extLst>
              <a:ext uri="{FF2B5EF4-FFF2-40B4-BE49-F238E27FC236}">
                <a16:creationId xmlns:a16="http://schemas.microsoft.com/office/drawing/2014/main" id="{52C0AB1E-84A6-8043-B96D-649C59B7A065}"/>
              </a:ext>
            </a:extLst>
          </p:cNvPr>
          <p:cNvSpPr>
            <a:spLocks noGrp="1"/>
          </p:cNvSpPr>
          <p:nvPr>
            <p:ph idx="1"/>
          </p:nvPr>
        </p:nvSpPr>
        <p:spPr>
          <a:xfrm>
            <a:off x="838200" y="1721168"/>
            <a:ext cx="6085114" cy="4622482"/>
          </a:xfrm>
        </p:spPr>
        <p:txBody>
          <a:bodyPr>
            <a:normAutofit lnSpcReduction="10000"/>
          </a:bodyPr>
          <a:lstStyle/>
          <a:p>
            <a:r>
              <a:rPr lang="en-US" dirty="0"/>
              <a:t>Resurgent movement among some  developers to focus on a single branch</a:t>
            </a:r>
          </a:p>
          <a:p>
            <a:pPr lvl="1"/>
            <a:r>
              <a:rPr lang="en-US" sz="2000" dirty="0"/>
              <a:t>Often associated with “</a:t>
            </a:r>
            <a:r>
              <a:rPr lang="en-US" sz="2000" dirty="0" err="1"/>
              <a:t>eXtreme</a:t>
            </a:r>
            <a:r>
              <a:rPr lang="en-US" sz="2000" dirty="0"/>
              <a:t> Programming” (XP), an agile software development process</a:t>
            </a:r>
          </a:p>
          <a:p>
            <a:r>
              <a:rPr lang="en-US" dirty="0"/>
              <a:t>Developers use short-lived branches (topic over feature) to experiment before merging back to the trunk</a:t>
            </a:r>
          </a:p>
          <a:p>
            <a:r>
              <a:rPr lang="en-US" dirty="0"/>
              <a:t>Aims to combat “merge hell” and facilitate Continuous Integration and Continuous Delivery practices</a:t>
            </a:r>
          </a:p>
          <a:p>
            <a:r>
              <a:rPr lang="en-US" dirty="0"/>
              <a:t>More info:</a:t>
            </a:r>
          </a:p>
          <a:p>
            <a:pPr lvl="1"/>
            <a:r>
              <a:rPr lang="en-US" sz="2000" dirty="0">
                <a:hlinkClick r:id="rId2"/>
              </a:rPr>
              <a:t>https://trunkbaseddevelopment.com/</a:t>
            </a:r>
            <a:r>
              <a:rPr lang="en-US" sz="2000" dirty="0"/>
              <a:t> </a:t>
            </a:r>
          </a:p>
          <a:p>
            <a:pPr lvl="1"/>
            <a:r>
              <a:rPr lang="en-US" sz="2000" dirty="0">
                <a:hlinkClick r:id="rId3"/>
              </a:rPr>
              <a:t>http://www.extremeprogramming.org/</a:t>
            </a:r>
            <a:r>
              <a:rPr lang="en-US" sz="2000" dirty="0"/>
              <a:t> </a:t>
            </a:r>
          </a:p>
        </p:txBody>
      </p:sp>
      <p:sp>
        <p:nvSpPr>
          <p:cNvPr id="4" name="Date Placeholder 3">
            <a:extLst>
              <a:ext uri="{FF2B5EF4-FFF2-40B4-BE49-F238E27FC236}">
                <a16:creationId xmlns:a16="http://schemas.microsoft.com/office/drawing/2014/main" id="{2472947B-B03C-6E4A-A4AD-EDC0DD2D6B8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E73B4A7B-D994-7E4A-B49D-F32034B8136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C19138EA-7D83-B64D-AC8B-F30C0C94BED3}"/>
              </a:ext>
            </a:extLst>
          </p:cNvPr>
          <p:cNvSpPr>
            <a:spLocks noGrp="1"/>
          </p:cNvSpPr>
          <p:nvPr>
            <p:ph type="sldNum" sz="quarter" idx="12"/>
          </p:nvPr>
        </p:nvSpPr>
        <p:spPr/>
        <p:txBody>
          <a:bodyPr/>
          <a:lstStyle/>
          <a:p>
            <a:fld id="{7C13B1F0-92EC-E545-B629-AD58957A63EF}" type="slidenum">
              <a:rPr lang="en-US" smtClean="0"/>
              <a:t>37</a:t>
            </a:fld>
            <a:endParaRPr lang="en-US"/>
          </a:p>
        </p:txBody>
      </p:sp>
      <p:pic>
        <p:nvPicPr>
          <p:cNvPr id="8" name="Picture 7">
            <a:extLst>
              <a:ext uri="{FF2B5EF4-FFF2-40B4-BE49-F238E27FC236}">
                <a16:creationId xmlns:a16="http://schemas.microsoft.com/office/drawing/2014/main" id="{EC930C56-B3B7-7747-B993-13D5F076E4D1}"/>
              </a:ext>
            </a:extLst>
          </p:cNvPr>
          <p:cNvPicPr>
            <a:picLocks noChangeAspect="1"/>
          </p:cNvPicPr>
          <p:nvPr/>
        </p:nvPicPr>
        <p:blipFill>
          <a:blip r:embed="rId4"/>
          <a:stretch>
            <a:fillRect/>
          </a:stretch>
        </p:blipFill>
        <p:spPr>
          <a:xfrm>
            <a:off x="7119257" y="1429432"/>
            <a:ext cx="4234543" cy="421121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5AA0417-A2BB-6644-99B0-227416980A70}"/>
              </a:ext>
            </a:extLst>
          </p:cNvPr>
          <p:cNvSpPr txBox="1"/>
          <p:nvPr/>
        </p:nvSpPr>
        <p:spPr>
          <a:xfrm>
            <a:off x="7119256" y="5817513"/>
            <a:ext cx="4234543" cy="523220"/>
          </a:xfrm>
          <a:prstGeom prst="rect">
            <a:avLst/>
          </a:prstGeom>
          <a:noFill/>
        </p:spPr>
        <p:txBody>
          <a:bodyPr wrap="square" rtlCol="0">
            <a:spAutoFit/>
          </a:bodyPr>
          <a:lstStyle/>
          <a:p>
            <a:pPr algn="ctr"/>
            <a:r>
              <a:rPr lang="en-US" sz="1400" i="1" dirty="0">
                <a:latin typeface="Europa-Light LightItalic" panose="02000000000000000000" pitchFamily="2" charset="77"/>
              </a:rPr>
              <a:t>A diagram explaining Trunk-Based Development from </a:t>
            </a:r>
            <a:r>
              <a:rPr lang="en-US" sz="1400" i="1" dirty="0" err="1">
                <a:latin typeface="Europa-Light LightItalic" panose="02000000000000000000" pitchFamily="2" charset="77"/>
              </a:rPr>
              <a:t>trunkbaseddevlopment.com</a:t>
            </a:r>
            <a:endParaRPr lang="en-US" sz="1400" i="1" dirty="0">
              <a:latin typeface="Europa-Light LightItalic" panose="02000000000000000000" pitchFamily="2" charset="77"/>
            </a:endParaRPr>
          </a:p>
        </p:txBody>
      </p:sp>
    </p:spTree>
    <p:extLst>
      <p:ext uri="{BB962C8B-B14F-4D97-AF65-F5344CB8AC3E}">
        <p14:creationId xmlns:p14="http://schemas.microsoft.com/office/powerpoint/2010/main" val="1207513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7A6E-70BD-AF43-BC6E-4A5B747C2CF9}"/>
              </a:ext>
            </a:extLst>
          </p:cNvPr>
          <p:cNvSpPr>
            <a:spLocks noGrp="1"/>
          </p:cNvSpPr>
          <p:nvPr>
            <p:ph type="title"/>
          </p:nvPr>
        </p:nvSpPr>
        <p:spPr/>
        <p:txBody>
          <a:bodyPr/>
          <a:lstStyle/>
          <a:p>
            <a:r>
              <a:rPr lang="en-US" dirty="0"/>
              <a:t>ADVANCED: Integration Manager Workflow</a:t>
            </a:r>
          </a:p>
        </p:txBody>
      </p:sp>
      <p:sp>
        <p:nvSpPr>
          <p:cNvPr id="3" name="Content Placeholder 2">
            <a:extLst>
              <a:ext uri="{FF2B5EF4-FFF2-40B4-BE49-F238E27FC236}">
                <a16:creationId xmlns:a16="http://schemas.microsoft.com/office/drawing/2014/main" id="{7D89C117-B16A-B147-964B-00EDF1C6431F}"/>
              </a:ext>
            </a:extLst>
          </p:cNvPr>
          <p:cNvSpPr>
            <a:spLocks noGrp="1"/>
          </p:cNvSpPr>
          <p:nvPr>
            <p:ph idx="1"/>
          </p:nvPr>
        </p:nvSpPr>
        <p:spPr>
          <a:xfrm>
            <a:off x="838200" y="1721168"/>
            <a:ext cx="5288280" cy="4622482"/>
          </a:xfrm>
        </p:spPr>
        <p:txBody>
          <a:bodyPr>
            <a:normAutofit/>
          </a:bodyPr>
          <a:lstStyle/>
          <a:p>
            <a:r>
              <a:rPr lang="en-US" sz="2000" dirty="0"/>
              <a:t>A variant of the forking workflow; uses multiple repositories plus an integration manager role to coordinate and structure work</a:t>
            </a:r>
          </a:p>
          <a:p>
            <a:r>
              <a:rPr lang="en-US" sz="2000" dirty="0"/>
              <a:t>Developers maintain there own public and private repos, using the public repo to push finished work which the integrations manager pulls in changes from</a:t>
            </a:r>
          </a:p>
          <a:p>
            <a:r>
              <a:rPr lang="en-US" sz="2000" dirty="0"/>
              <a:t>Very common workflow used with hub-based tools like GitHub and </a:t>
            </a:r>
            <a:r>
              <a:rPr lang="en-US" sz="2000" dirty="0" err="1"/>
              <a:t>GitLab</a:t>
            </a:r>
            <a:endParaRPr lang="en-US" sz="2000" dirty="0"/>
          </a:p>
          <a:p>
            <a:r>
              <a:rPr lang="en-US" sz="2000" dirty="0"/>
              <a:t>Allows contributors to work at their own pace while the maintainer of the main repository can pull in changes at any time from developer repos</a:t>
            </a:r>
          </a:p>
          <a:p>
            <a:endParaRPr lang="en-US" sz="2000" dirty="0"/>
          </a:p>
        </p:txBody>
      </p:sp>
      <p:sp>
        <p:nvSpPr>
          <p:cNvPr id="4" name="Date Placeholder 3">
            <a:extLst>
              <a:ext uri="{FF2B5EF4-FFF2-40B4-BE49-F238E27FC236}">
                <a16:creationId xmlns:a16="http://schemas.microsoft.com/office/drawing/2014/main" id="{AE0C017A-1877-D044-BCB2-7BB646671B20}"/>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26412DF9-82E9-894C-B260-C594D4686C8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0B6A1F6-778A-1C4F-BED1-64F7F422D4FA}"/>
              </a:ext>
            </a:extLst>
          </p:cNvPr>
          <p:cNvSpPr>
            <a:spLocks noGrp="1"/>
          </p:cNvSpPr>
          <p:nvPr>
            <p:ph type="sldNum" sz="quarter" idx="12"/>
          </p:nvPr>
        </p:nvSpPr>
        <p:spPr/>
        <p:txBody>
          <a:bodyPr/>
          <a:lstStyle/>
          <a:p>
            <a:fld id="{7C13B1F0-92EC-E545-B629-AD58957A63EF}" type="slidenum">
              <a:rPr lang="en-US" smtClean="0"/>
              <a:t>38</a:t>
            </a:fld>
            <a:endParaRPr lang="en-US"/>
          </a:p>
        </p:txBody>
      </p:sp>
      <p:pic>
        <p:nvPicPr>
          <p:cNvPr id="8" name="Picture 7">
            <a:extLst>
              <a:ext uri="{FF2B5EF4-FFF2-40B4-BE49-F238E27FC236}">
                <a16:creationId xmlns:a16="http://schemas.microsoft.com/office/drawing/2014/main" id="{06BDEDB5-75E6-BA47-90E0-41B41617ABFC}"/>
              </a:ext>
            </a:extLst>
          </p:cNvPr>
          <p:cNvPicPr>
            <a:picLocks noChangeAspect="1"/>
          </p:cNvPicPr>
          <p:nvPr/>
        </p:nvPicPr>
        <p:blipFill>
          <a:blip r:embed="rId2"/>
          <a:stretch>
            <a:fillRect/>
          </a:stretch>
        </p:blipFill>
        <p:spPr>
          <a:xfrm>
            <a:off x="6432804" y="1721168"/>
            <a:ext cx="5080000" cy="16891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EF26ADA-BE0B-6243-B920-6ADF3D353B8D}"/>
              </a:ext>
            </a:extLst>
          </p:cNvPr>
          <p:cNvSpPr txBox="1"/>
          <p:nvPr/>
        </p:nvSpPr>
        <p:spPr>
          <a:xfrm>
            <a:off x="6272784" y="3789105"/>
            <a:ext cx="5400040" cy="2554545"/>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latin typeface="Bebas Neue" panose="020B0606020202050201" pitchFamily="34" charset="77"/>
              </a:rPr>
              <a:t>The </a:t>
            </a:r>
            <a:r>
              <a:rPr lang="en-US" sz="1600" dirty="0">
                <a:solidFill>
                  <a:srgbClr val="F74C16"/>
                </a:solidFill>
                <a:latin typeface="Bebas Neue" panose="020B0606020202050201" pitchFamily="34" charset="77"/>
              </a:rPr>
              <a:t>Integration manager</a:t>
            </a:r>
            <a:r>
              <a:rPr lang="en-US" sz="1600" dirty="0">
                <a:latin typeface="Bebas Neue" panose="020B0606020202050201" pitchFamily="34" charset="77"/>
              </a:rPr>
              <a:t> pushes </a:t>
            </a:r>
            <a:r>
              <a:rPr lang="en-US" sz="1600" dirty="0">
                <a:latin typeface="Bebas Neue" panose="020B0606020202050201" pitchFamily="34" charset="77"/>
                <a:ea typeface="Roboto Mono Medium" pitchFamily="2" charset="0"/>
              </a:rPr>
              <a:t> changes to the </a:t>
            </a:r>
            <a:r>
              <a:rPr lang="en-US" sz="1600" dirty="0">
                <a:solidFill>
                  <a:srgbClr val="CEA000"/>
                </a:solidFill>
                <a:latin typeface="Bebas Neue" panose="020B0606020202050201" pitchFamily="34" charset="77"/>
                <a:ea typeface="Roboto Mono Medium" pitchFamily="2" charset="0"/>
              </a:rPr>
              <a:t>blessed repository</a:t>
            </a:r>
          </a:p>
          <a:p>
            <a:pPr marL="342900" indent="-342900">
              <a:buFont typeface="+mj-lt"/>
              <a:buAutoNum type="arabicPeriod"/>
            </a:pPr>
            <a:r>
              <a:rPr lang="en-US" sz="1600" dirty="0">
                <a:latin typeface="Bebas Neue" panose="020B0606020202050201" pitchFamily="34" charset="77"/>
                <a:ea typeface="Roboto Mono Medium" pitchFamily="2" charset="0"/>
              </a:rPr>
              <a:t>Developers clone the </a:t>
            </a:r>
            <a:r>
              <a:rPr lang="en-US" sz="1600" dirty="0">
                <a:solidFill>
                  <a:srgbClr val="CEA000"/>
                </a:solidFill>
                <a:latin typeface="Bebas Neue" panose="020B0606020202050201" pitchFamily="34" charset="77"/>
                <a:ea typeface="Roboto Mono Medium" pitchFamily="2" charset="0"/>
              </a:rPr>
              <a:t>BLESSED repository </a:t>
            </a:r>
            <a:r>
              <a:rPr lang="en-US" sz="1600" dirty="0">
                <a:latin typeface="Bebas Neue" panose="020B0606020202050201" pitchFamily="34" charset="77"/>
                <a:ea typeface="Roboto Mono Medium" pitchFamily="2" charset="0"/>
              </a:rPr>
              <a:t>to work from a </a:t>
            </a:r>
            <a:r>
              <a:rPr lang="en-US" sz="1600" dirty="0">
                <a:solidFill>
                  <a:srgbClr val="4C4643"/>
                </a:solidFill>
                <a:latin typeface="Bebas Neue" panose="020B0606020202050201" pitchFamily="34" charset="77"/>
                <a:ea typeface="Roboto Mono Medium" pitchFamily="2" charset="0"/>
              </a:rPr>
              <a:t>private local repo</a:t>
            </a:r>
          </a:p>
          <a:p>
            <a:pPr marL="342900" indent="-342900">
              <a:buFont typeface="+mj-lt"/>
              <a:buAutoNum type="arabicPeriod"/>
            </a:pPr>
            <a:r>
              <a:rPr lang="en-US" sz="1600" dirty="0">
                <a:latin typeface="Bebas Neue" panose="020B0606020202050201" pitchFamily="34" charset="77"/>
                <a:ea typeface="Roboto Mono Medium" pitchFamily="2" charset="0"/>
              </a:rPr>
              <a:t>The contributors push their changes to their </a:t>
            </a:r>
            <a:r>
              <a:rPr lang="en-US" sz="1600" dirty="0">
                <a:solidFill>
                  <a:srgbClr val="00909B"/>
                </a:solidFill>
                <a:latin typeface="Bebas Neue" panose="020B0606020202050201" pitchFamily="34" charset="77"/>
                <a:ea typeface="Roboto Mono Medium" pitchFamily="2" charset="0"/>
              </a:rPr>
              <a:t>PUBLIC REPO</a:t>
            </a:r>
          </a:p>
          <a:p>
            <a:pPr marL="342900" indent="-342900">
              <a:buFont typeface="+mj-lt"/>
              <a:buAutoNum type="arabicPeriod"/>
            </a:pPr>
            <a:r>
              <a:rPr lang="en-US" sz="1600" dirty="0">
                <a:latin typeface="Bebas Neue" panose="020B0606020202050201" pitchFamily="34" charset="77"/>
                <a:ea typeface="Roboto Mono Medium" pitchFamily="2" charset="0"/>
              </a:rPr>
              <a:t>The contributor sends a PULL REQUEST MESSAGE to the </a:t>
            </a:r>
            <a:r>
              <a:rPr lang="en-US" sz="1600" dirty="0">
                <a:solidFill>
                  <a:srgbClr val="F74C16"/>
                </a:solidFill>
                <a:latin typeface="Bebas Neue" panose="020B0606020202050201" pitchFamily="34" charset="77"/>
                <a:ea typeface="Roboto Mono Medium" pitchFamily="2" charset="0"/>
              </a:rPr>
              <a:t>integration manager</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Integration manager </a:t>
            </a:r>
            <a:r>
              <a:rPr lang="en-US" sz="1600" dirty="0">
                <a:latin typeface="Bebas Neue" panose="020B0606020202050201" pitchFamily="34" charset="77"/>
                <a:ea typeface="Roboto Mono Medium" pitchFamily="2" charset="0"/>
              </a:rPr>
              <a:t>adds the contributor’s </a:t>
            </a:r>
            <a:r>
              <a:rPr lang="en-US" sz="1600" dirty="0">
                <a:solidFill>
                  <a:srgbClr val="00909B"/>
                </a:solidFill>
                <a:latin typeface="Bebas Neue" panose="020B0606020202050201" pitchFamily="34" charset="77"/>
                <a:ea typeface="Roboto Mono Medium" pitchFamily="2" charset="0"/>
              </a:rPr>
              <a:t>PUBLIC REPO </a:t>
            </a:r>
            <a:r>
              <a:rPr lang="en-US" sz="1600" dirty="0">
                <a:latin typeface="Bebas Neue" panose="020B0606020202050201" pitchFamily="34" charset="77"/>
                <a:ea typeface="Roboto Mono Medium" pitchFamily="2" charset="0"/>
              </a:rPr>
              <a:t>as a remote and merges locally</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Integration manager </a:t>
            </a:r>
            <a:r>
              <a:rPr lang="en-US" sz="1600" dirty="0">
                <a:latin typeface="Bebas Neue" panose="020B0606020202050201" pitchFamily="34" charset="77"/>
                <a:ea typeface="Roboto Mono Medium" pitchFamily="2" charset="0"/>
              </a:rPr>
              <a:t>pushes merged changes back to the </a:t>
            </a:r>
            <a:r>
              <a:rPr lang="en-US" sz="1600" dirty="0">
                <a:solidFill>
                  <a:srgbClr val="CEA000"/>
                </a:solidFill>
                <a:latin typeface="Bebas Neue" panose="020B0606020202050201" pitchFamily="34" charset="77"/>
                <a:ea typeface="Roboto Mono Medium" pitchFamily="2" charset="0"/>
              </a:rPr>
              <a:t>blessed repository</a:t>
            </a:r>
            <a:endParaRPr lang="en-US" sz="1600" dirty="0">
              <a:solidFill>
                <a:srgbClr val="CEA000"/>
              </a:solidFill>
              <a:latin typeface="Courier" pitchFamily="2" charset="0"/>
            </a:endParaRPr>
          </a:p>
        </p:txBody>
      </p:sp>
    </p:spTree>
    <p:extLst>
      <p:ext uri="{BB962C8B-B14F-4D97-AF65-F5344CB8AC3E}">
        <p14:creationId xmlns:p14="http://schemas.microsoft.com/office/powerpoint/2010/main" val="2046883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1501-FD39-2743-8ED5-A98A70824612}"/>
              </a:ext>
            </a:extLst>
          </p:cNvPr>
          <p:cNvSpPr>
            <a:spLocks noGrp="1"/>
          </p:cNvSpPr>
          <p:nvPr>
            <p:ph type="title"/>
          </p:nvPr>
        </p:nvSpPr>
        <p:spPr/>
        <p:txBody>
          <a:bodyPr/>
          <a:lstStyle/>
          <a:p>
            <a:r>
              <a:rPr lang="en-US" dirty="0"/>
              <a:t>ADVANCED: Dictator-Lieutenants WORKFLOW</a:t>
            </a:r>
          </a:p>
        </p:txBody>
      </p:sp>
      <p:sp>
        <p:nvSpPr>
          <p:cNvPr id="3" name="Content Placeholder 2">
            <a:extLst>
              <a:ext uri="{FF2B5EF4-FFF2-40B4-BE49-F238E27FC236}">
                <a16:creationId xmlns:a16="http://schemas.microsoft.com/office/drawing/2014/main" id="{F2ADC50D-82D9-514E-9010-70CC25A23EF0}"/>
              </a:ext>
            </a:extLst>
          </p:cNvPr>
          <p:cNvSpPr>
            <a:spLocks noGrp="1"/>
          </p:cNvSpPr>
          <p:nvPr>
            <p:ph idx="1"/>
          </p:nvPr>
        </p:nvSpPr>
        <p:spPr>
          <a:xfrm>
            <a:off x="838200" y="1690688"/>
            <a:ext cx="5435600" cy="4622482"/>
          </a:xfrm>
        </p:spPr>
        <p:txBody>
          <a:bodyPr/>
          <a:lstStyle/>
          <a:p>
            <a:r>
              <a:rPr lang="en-US" sz="2000" dirty="0"/>
              <a:t>A variant of the forking workflow; uses multiple repositories plus development roles to coordinate and structure work</a:t>
            </a:r>
          </a:p>
          <a:p>
            <a:r>
              <a:rPr lang="en-US" sz="2000" dirty="0"/>
              <a:t>Lieutenants act as integration managers for overseeing parts of the repository</a:t>
            </a:r>
          </a:p>
          <a:p>
            <a:r>
              <a:rPr lang="en-US" sz="2000" dirty="0"/>
              <a:t>This is the workflow used for the maintenance of the Linux kernel, and can commonly found in complex free and open source software projects</a:t>
            </a:r>
          </a:p>
          <a:p>
            <a:pPr lvl="1">
              <a:buFont typeface="HiraginoSans-W3" panose="020B0400000000000000" pitchFamily="34" charset="-128"/>
              <a:buChar char="★"/>
            </a:pPr>
            <a:r>
              <a:rPr lang="en-US" sz="1800" i="1" dirty="0"/>
              <a:t> FOSS projects often have a governance structure that includes a </a:t>
            </a:r>
            <a:r>
              <a:rPr lang="en-US" sz="1800" b="1" i="1" dirty="0"/>
              <a:t>BDFL, </a:t>
            </a:r>
            <a:r>
              <a:rPr lang="en-US" sz="1800" i="1" dirty="0"/>
              <a:t>or </a:t>
            </a:r>
            <a:r>
              <a:rPr lang="en-US" sz="1800" b="1" i="1" dirty="0"/>
              <a:t>Benevolent Dictator For Life</a:t>
            </a:r>
            <a:r>
              <a:rPr lang="en-US" sz="1800" i="1" dirty="0"/>
              <a:t>, which is where the “dictator-lieutenants” metaphor originates</a:t>
            </a:r>
          </a:p>
          <a:p>
            <a:r>
              <a:rPr lang="en-US" sz="2000" dirty="0"/>
              <a:t>Best suited to huge projects with 100s of collaborators</a:t>
            </a:r>
          </a:p>
        </p:txBody>
      </p:sp>
      <p:sp>
        <p:nvSpPr>
          <p:cNvPr id="4" name="Date Placeholder 3">
            <a:extLst>
              <a:ext uri="{FF2B5EF4-FFF2-40B4-BE49-F238E27FC236}">
                <a16:creationId xmlns:a16="http://schemas.microsoft.com/office/drawing/2014/main" id="{A1432E09-2C52-FA4F-94C4-93646A894DA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956C9C8C-591C-2244-8598-E6373DCCDDC7}"/>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91C88E6-03DB-AC41-9EB0-6843A91E621E}"/>
              </a:ext>
            </a:extLst>
          </p:cNvPr>
          <p:cNvSpPr>
            <a:spLocks noGrp="1"/>
          </p:cNvSpPr>
          <p:nvPr>
            <p:ph type="sldNum" sz="quarter" idx="12"/>
          </p:nvPr>
        </p:nvSpPr>
        <p:spPr/>
        <p:txBody>
          <a:bodyPr/>
          <a:lstStyle/>
          <a:p>
            <a:fld id="{7C13B1F0-92EC-E545-B629-AD58957A63EF}" type="slidenum">
              <a:rPr lang="en-US" smtClean="0"/>
              <a:t>39</a:t>
            </a:fld>
            <a:endParaRPr lang="en-US"/>
          </a:p>
        </p:txBody>
      </p:sp>
      <p:pic>
        <p:nvPicPr>
          <p:cNvPr id="7" name="Picture 6">
            <a:extLst>
              <a:ext uri="{FF2B5EF4-FFF2-40B4-BE49-F238E27FC236}">
                <a16:creationId xmlns:a16="http://schemas.microsoft.com/office/drawing/2014/main" id="{B270FE87-891D-E543-893F-DD053444B08B}"/>
              </a:ext>
            </a:extLst>
          </p:cNvPr>
          <p:cNvPicPr>
            <a:picLocks noChangeAspect="1"/>
          </p:cNvPicPr>
          <p:nvPr/>
        </p:nvPicPr>
        <p:blipFill>
          <a:blip r:embed="rId2"/>
          <a:stretch>
            <a:fillRect/>
          </a:stretch>
        </p:blipFill>
        <p:spPr>
          <a:xfrm>
            <a:off x="6395720" y="1416368"/>
            <a:ext cx="5080000" cy="26162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76A827A-04A0-EB4E-AE20-86D6CDE1CED7}"/>
              </a:ext>
            </a:extLst>
          </p:cNvPr>
          <p:cNvSpPr txBox="1"/>
          <p:nvPr/>
        </p:nvSpPr>
        <p:spPr>
          <a:xfrm>
            <a:off x="6273800" y="4212050"/>
            <a:ext cx="5400040" cy="2123658"/>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solidFill>
                  <a:srgbClr val="4C4643"/>
                </a:solidFill>
                <a:latin typeface="Bebas Neue" panose="020B0606020202050201" pitchFamily="34" charset="77"/>
              </a:rPr>
              <a:t>Regular developers </a:t>
            </a:r>
            <a:r>
              <a:rPr lang="en-US" sz="1600" dirty="0">
                <a:latin typeface="Bebas Neue" panose="020B0606020202050201" pitchFamily="34" charset="77"/>
              </a:rPr>
              <a:t>base their work off the  </a:t>
            </a:r>
            <a:r>
              <a:rPr lang="en-US" sz="1400" i="1" dirty="0">
                <a:latin typeface="Courier" pitchFamily="2" charset="0"/>
                <a:ea typeface="Roboto Mono Medium" pitchFamily="2" charset="0"/>
              </a:rPr>
              <a:t>master</a:t>
            </a:r>
            <a:r>
              <a:rPr lang="en-US" sz="1600" i="1"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 of the </a:t>
            </a:r>
            <a:r>
              <a:rPr lang="en-US" sz="1600" dirty="0">
                <a:solidFill>
                  <a:srgbClr val="CEA000"/>
                </a:solidFill>
                <a:latin typeface="Bebas Neue" panose="020B0606020202050201" pitchFamily="34" charset="77"/>
                <a:ea typeface="Roboto Mono Medium" pitchFamily="2" charset="0"/>
              </a:rPr>
              <a:t>blessed repository </a:t>
            </a:r>
            <a:r>
              <a:rPr lang="en-US" sz="1600" dirty="0">
                <a:latin typeface="Bebas Neue" panose="020B0606020202050201" pitchFamily="34" charset="77"/>
                <a:ea typeface="Roboto Mono Medium" pitchFamily="2" charset="0"/>
              </a:rPr>
              <a:t>where the</a:t>
            </a:r>
            <a:r>
              <a:rPr lang="en-US" sz="1600" dirty="0">
                <a:solidFill>
                  <a:schemeClr val="accent2"/>
                </a:solidFill>
                <a:latin typeface="Bebas Neue" panose="020B0606020202050201" pitchFamily="34" charset="77"/>
                <a:ea typeface="Roboto Mono Medium" pitchFamily="2" charset="0"/>
              </a:rPr>
              <a:t> </a:t>
            </a:r>
            <a:r>
              <a:rPr lang="en-US" sz="1600" dirty="0">
                <a:solidFill>
                  <a:srgbClr val="F74C16"/>
                </a:solidFill>
                <a:latin typeface="Bebas Neue" panose="020B0606020202050201" pitchFamily="34" charset="77"/>
                <a:ea typeface="Roboto Mono Medium" pitchFamily="2" charset="0"/>
              </a:rPr>
              <a:t>Dictator</a:t>
            </a:r>
            <a:r>
              <a:rPr lang="en-US" sz="1600" dirty="0">
                <a:solidFill>
                  <a:schemeClr val="accent2"/>
                </a:solidFill>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pushes the reference directory</a:t>
            </a:r>
          </a:p>
          <a:p>
            <a:pPr marL="342900" indent="-342900">
              <a:buFont typeface="+mj-lt"/>
              <a:buAutoNum type="arabicPeriod"/>
            </a:pPr>
            <a:r>
              <a:rPr lang="en-US" sz="1600" dirty="0">
                <a:solidFill>
                  <a:srgbClr val="00909B"/>
                </a:solidFill>
                <a:latin typeface="Bebas Neue" panose="020B0606020202050201" pitchFamily="34" charset="77"/>
                <a:ea typeface="Roboto Mono Medium" pitchFamily="2" charset="0"/>
              </a:rPr>
              <a:t>Lieutenants</a:t>
            </a:r>
            <a:r>
              <a:rPr lang="en-US" sz="1600" dirty="0">
                <a:latin typeface="Bebas Neue" panose="020B0606020202050201" pitchFamily="34" charset="77"/>
                <a:ea typeface="Roboto Mono Medium" pitchFamily="2" charset="0"/>
              </a:rPr>
              <a:t> Merge the </a:t>
            </a:r>
            <a:r>
              <a:rPr lang="en-US" sz="1600" dirty="0">
                <a:solidFill>
                  <a:srgbClr val="4C4643"/>
                </a:solidFill>
                <a:latin typeface="Bebas Neue" panose="020B0606020202050201" pitchFamily="34" charset="77"/>
                <a:ea typeface="Roboto Mono Medium" pitchFamily="2" charset="0"/>
              </a:rPr>
              <a:t>developers’ </a:t>
            </a:r>
            <a:r>
              <a:rPr lang="en-US" sz="1600" dirty="0">
                <a:latin typeface="Bebas Neue" panose="020B0606020202050201" pitchFamily="34" charset="77"/>
                <a:ea typeface="Roboto Mono Medium" pitchFamily="2" charset="0"/>
              </a:rPr>
              <a:t>topic branches into the </a:t>
            </a:r>
            <a:r>
              <a:rPr lang="en-US" sz="1400" i="1" dirty="0">
                <a:latin typeface="Courier" pitchFamily="2" charset="0"/>
                <a:ea typeface="Roboto Mono Medium" pitchFamily="2" charset="0"/>
              </a:rPr>
              <a:t>master</a:t>
            </a:r>
            <a:r>
              <a:rPr lang="en-US"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branches they control</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Dictator</a:t>
            </a:r>
            <a:r>
              <a:rPr lang="en-US" sz="1600" dirty="0">
                <a:latin typeface="Bebas Neue" panose="020B0606020202050201" pitchFamily="34" charset="77"/>
                <a:ea typeface="Roboto Mono Medium" pitchFamily="2" charset="0"/>
              </a:rPr>
              <a:t> merges the </a:t>
            </a:r>
            <a:r>
              <a:rPr lang="en-US" sz="1600" dirty="0">
                <a:solidFill>
                  <a:srgbClr val="00909B"/>
                </a:solidFill>
                <a:latin typeface="Bebas Neue" panose="020B0606020202050201" pitchFamily="34" charset="77"/>
                <a:ea typeface="Roboto Mono Medium" pitchFamily="2" charset="0"/>
              </a:rPr>
              <a:t>Lieutenants’</a:t>
            </a:r>
            <a:r>
              <a:rPr lang="en-US" sz="1600" dirty="0">
                <a:latin typeface="Bebas Neue" panose="020B0606020202050201" pitchFamily="34" charset="77"/>
                <a:ea typeface="Roboto Mono Medium" pitchFamily="2" charset="0"/>
              </a:rPr>
              <a:t> </a:t>
            </a:r>
            <a:r>
              <a:rPr lang="en-US" sz="1400" i="1" dirty="0">
                <a:latin typeface="Courier" pitchFamily="2" charset="0"/>
                <a:ea typeface="Roboto Mono Medium" pitchFamily="2" charset="0"/>
              </a:rPr>
              <a:t>master</a:t>
            </a:r>
            <a:r>
              <a:rPr lang="en-US" sz="1600" dirty="0">
                <a:latin typeface="Bebas Neue" panose="020B0606020202050201" pitchFamily="34" charset="77"/>
                <a:ea typeface="Roboto Mono Medium" pitchFamily="2" charset="0"/>
              </a:rPr>
              <a:t> branches into the </a:t>
            </a:r>
            <a:r>
              <a:rPr lang="en-US" sz="1600" dirty="0">
                <a:solidFill>
                  <a:srgbClr val="F74C16"/>
                </a:solidFill>
                <a:latin typeface="Bebas Neue" panose="020B0606020202050201" pitchFamily="34" charset="77"/>
                <a:ea typeface="Roboto Mono Medium" pitchFamily="2" charset="0"/>
              </a:rPr>
              <a:t>DICTATOR’S</a:t>
            </a:r>
            <a:r>
              <a:rPr lang="en-US" sz="1600" dirty="0">
                <a:latin typeface="Bebas Neue" panose="020B0606020202050201" pitchFamily="34" charset="77"/>
                <a:ea typeface="Roboto Mono Medium" pitchFamily="2" charset="0"/>
              </a:rPr>
              <a:t> </a:t>
            </a:r>
            <a:r>
              <a:rPr lang="en-US" sz="1400" i="1" dirty="0">
                <a:latin typeface="Courier" pitchFamily="2" charset="0"/>
                <a:ea typeface="Roboto Mono Medium" pitchFamily="2" charset="0"/>
              </a:rPr>
              <a:t>master</a:t>
            </a:r>
            <a:r>
              <a:rPr lang="en-US" sz="1600" dirty="0">
                <a:latin typeface="Bebas Neue" panose="020B0606020202050201" pitchFamily="34" charset="77"/>
                <a:ea typeface="Roboto Mono Medium" pitchFamily="2" charset="0"/>
              </a:rPr>
              <a:t> BRANCH</a:t>
            </a:r>
          </a:p>
          <a:p>
            <a:pPr marL="342900" indent="-342900">
              <a:buFont typeface="+mj-lt"/>
              <a:buAutoNum type="arabicPeriod"/>
            </a:pPr>
            <a:r>
              <a:rPr lang="en-US" sz="1600" dirty="0">
                <a:latin typeface="Bebas Neue" panose="020B0606020202050201" pitchFamily="34" charset="77"/>
                <a:ea typeface="Roboto Mono Medium" pitchFamily="2" charset="0"/>
              </a:rPr>
              <a:t>The </a:t>
            </a:r>
            <a:r>
              <a:rPr lang="en-US" sz="1600" dirty="0">
                <a:solidFill>
                  <a:srgbClr val="F74C16"/>
                </a:solidFill>
                <a:latin typeface="Bebas Neue" panose="020B0606020202050201" pitchFamily="34" charset="77"/>
                <a:ea typeface="Roboto Mono Medium" pitchFamily="2" charset="0"/>
              </a:rPr>
              <a:t>DICTATOR</a:t>
            </a:r>
            <a:r>
              <a:rPr lang="en-US" sz="1600" dirty="0">
                <a:latin typeface="Bebas Neue" panose="020B0606020202050201" pitchFamily="34" charset="77"/>
                <a:ea typeface="Roboto Mono Medium" pitchFamily="2" charset="0"/>
              </a:rPr>
              <a:t> PUSHES THEIR OWN </a:t>
            </a:r>
            <a:r>
              <a:rPr lang="en-US" sz="1400" i="1" dirty="0">
                <a:latin typeface="Courier" pitchFamily="2" charset="0"/>
                <a:ea typeface="Roboto Mono Medium" pitchFamily="2" charset="0"/>
              </a:rPr>
              <a:t>master</a:t>
            </a:r>
            <a:r>
              <a:rPr lang="en-US" dirty="0">
                <a:latin typeface="Bebas Neue" panose="020B0606020202050201" pitchFamily="34" charset="77"/>
                <a:ea typeface="Roboto Mono Medium" pitchFamily="2" charset="0"/>
              </a:rPr>
              <a:t> </a:t>
            </a:r>
            <a:r>
              <a:rPr lang="en-US" sz="1600" dirty="0">
                <a:latin typeface="Bebas Neue" panose="020B0606020202050201" pitchFamily="34" charset="77"/>
                <a:ea typeface="Roboto Mono Medium" pitchFamily="2" charset="0"/>
              </a:rPr>
              <a:t>BRANCH to the </a:t>
            </a:r>
            <a:r>
              <a:rPr lang="en-US" sz="1600" dirty="0">
                <a:solidFill>
                  <a:srgbClr val="CEA000"/>
                </a:solidFill>
                <a:latin typeface="Bebas Neue" panose="020B0606020202050201" pitchFamily="34" charset="77"/>
                <a:ea typeface="Roboto Mono Medium" pitchFamily="2" charset="0"/>
              </a:rPr>
              <a:t>blessed repository</a:t>
            </a:r>
            <a:r>
              <a:rPr lang="en-US" sz="1600" dirty="0">
                <a:latin typeface="Bebas Neue" panose="020B0606020202050201" pitchFamily="34" charset="77"/>
                <a:ea typeface="Roboto Mono Medium" pitchFamily="2" charset="0"/>
              </a:rPr>
              <a:t> as the new reference directory</a:t>
            </a:r>
            <a:endParaRPr lang="en-US" sz="1600" dirty="0">
              <a:latin typeface="Courier" pitchFamily="2" charset="0"/>
            </a:endParaRPr>
          </a:p>
        </p:txBody>
      </p:sp>
    </p:spTree>
    <p:extLst>
      <p:ext uri="{BB962C8B-B14F-4D97-AF65-F5344CB8AC3E}">
        <p14:creationId xmlns:p14="http://schemas.microsoft.com/office/powerpoint/2010/main" val="171970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E43C-BC39-7C41-9787-D52E0B42B20B}"/>
              </a:ext>
            </a:extLst>
          </p:cNvPr>
          <p:cNvSpPr>
            <a:spLocks noGrp="1"/>
          </p:cNvSpPr>
          <p:nvPr>
            <p:ph type="title"/>
          </p:nvPr>
        </p:nvSpPr>
        <p:spPr/>
        <p:txBody>
          <a:bodyPr/>
          <a:lstStyle/>
          <a:p>
            <a:r>
              <a:rPr lang="en-US" dirty="0"/>
              <a:t>What is </a:t>
            </a:r>
            <a:r>
              <a:rPr lang="en-US" dirty="0" err="1"/>
              <a:t>git</a:t>
            </a:r>
            <a:r>
              <a:rPr lang="en-US" dirty="0"/>
              <a:t>?</a:t>
            </a:r>
          </a:p>
        </p:txBody>
      </p:sp>
      <p:sp>
        <p:nvSpPr>
          <p:cNvPr id="3" name="Content Placeholder 2">
            <a:extLst>
              <a:ext uri="{FF2B5EF4-FFF2-40B4-BE49-F238E27FC236}">
                <a16:creationId xmlns:a16="http://schemas.microsoft.com/office/drawing/2014/main" id="{BDDB1D98-CF9A-2B4E-8D1F-F70A387B40CC}"/>
              </a:ext>
            </a:extLst>
          </p:cNvPr>
          <p:cNvSpPr>
            <a:spLocks noGrp="1"/>
          </p:cNvSpPr>
          <p:nvPr>
            <p:ph idx="1"/>
          </p:nvPr>
        </p:nvSpPr>
        <p:spPr>
          <a:xfrm>
            <a:off x="838200" y="1721168"/>
            <a:ext cx="6007443" cy="4622482"/>
          </a:xfrm>
        </p:spPr>
        <p:txBody>
          <a:bodyPr>
            <a:normAutofit/>
          </a:bodyPr>
          <a:lstStyle/>
          <a:p>
            <a:r>
              <a:rPr lang="en-US" dirty="0" err="1"/>
              <a:t>Git</a:t>
            </a:r>
            <a:r>
              <a:rPr lang="en-US" dirty="0"/>
              <a:t> is a </a:t>
            </a:r>
            <a:r>
              <a:rPr lang="en-US" b="1" dirty="0"/>
              <a:t>version control system </a:t>
            </a:r>
            <a:r>
              <a:rPr lang="en-US" dirty="0"/>
              <a:t>(VCS) for </a:t>
            </a:r>
            <a:r>
              <a:rPr lang="en-US" b="1" dirty="0"/>
              <a:t>source code management</a:t>
            </a:r>
            <a:r>
              <a:rPr lang="en-US" dirty="0"/>
              <a:t> (SCM)</a:t>
            </a:r>
          </a:p>
          <a:p>
            <a:r>
              <a:rPr lang="en-US" dirty="0"/>
              <a:t>The development of </a:t>
            </a:r>
            <a:r>
              <a:rPr lang="en-US" dirty="0" err="1"/>
              <a:t>Git</a:t>
            </a:r>
            <a:r>
              <a:rPr lang="en-US" dirty="0"/>
              <a:t> was started by Linus Torvalds after the relationship between the Linux community and </a:t>
            </a:r>
            <a:r>
              <a:rPr lang="en-US" dirty="0" err="1"/>
              <a:t>BitKeeper</a:t>
            </a:r>
            <a:r>
              <a:rPr lang="en-US" dirty="0"/>
              <a:t>, their VCS vendor, </a:t>
            </a:r>
            <a:r>
              <a:rPr lang="en-US" dirty="0" err="1"/>
              <a:t>brokedown</a:t>
            </a:r>
            <a:r>
              <a:rPr lang="en-US" dirty="0"/>
              <a:t> and it was first released in 2005</a:t>
            </a:r>
          </a:p>
          <a:p>
            <a:r>
              <a:rPr lang="en-US" dirty="0" err="1"/>
              <a:t>Git</a:t>
            </a:r>
            <a:r>
              <a:rPr lang="en-US" dirty="0"/>
              <a:t> is a </a:t>
            </a:r>
            <a:r>
              <a:rPr lang="en-US" b="1" dirty="0"/>
              <a:t>distributed version control system </a:t>
            </a:r>
            <a:r>
              <a:rPr lang="en-US" dirty="0"/>
              <a:t>(DVCS) designed to scale for large and complex projects, in contrast to a </a:t>
            </a:r>
            <a:r>
              <a:rPr lang="en-US" b="1" dirty="0"/>
              <a:t>centralized version control system</a:t>
            </a:r>
            <a:r>
              <a:rPr lang="en-US" dirty="0"/>
              <a:t> (CVCS)</a:t>
            </a:r>
          </a:p>
        </p:txBody>
      </p:sp>
      <p:sp>
        <p:nvSpPr>
          <p:cNvPr id="4" name="Date Placeholder 3">
            <a:extLst>
              <a:ext uri="{FF2B5EF4-FFF2-40B4-BE49-F238E27FC236}">
                <a16:creationId xmlns:a16="http://schemas.microsoft.com/office/drawing/2014/main" id="{A0DE045B-400A-0C4B-B260-758F44EB49EF}"/>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C1E25279-D416-8E4F-AD88-CEA7EE6F85B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7501DD7-33E9-0B43-BCE4-7DCDE6A78DE9}"/>
              </a:ext>
            </a:extLst>
          </p:cNvPr>
          <p:cNvSpPr>
            <a:spLocks noGrp="1"/>
          </p:cNvSpPr>
          <p:nvPr>
            <p:ph type="sldNum" sz="quarter" idx="12"/>
          </p:nvPr>
        </p:nvSpPr>
        <p:spPr/>
        <p:txBody>
          <a:bodyPr/>
          <a:lstStyle/>
          <a:p>
            <a:fld id="{7C13B1F0-92EC-E545-B629-AD58957A63EF}" type="slidenum">
              <a:rPr lang="en-US" smtClean="0"/>
              <a:t>4</a:t>
            </a:fld>
            <a:endParaRPr lang="en-US"/>
          </a:p>
        </p:txBody>
      </p:sp>
      <p:pic>
        <p:nvPicPr>
          <p:cNvPr id="8" name="Picture 7">
            <a:extLst>
              <a:ext uri="{FF2B5EF4-FFF2-40B4-BE49-F238E27FC236}">
                <a16:creationId xmlns:a16="http://schemas.microsoft.com/office/drawing/2014/main" id="{7C7D077C-06F5-8540-BBFC-25401D4B2E2E}"/>
              </a:ext>
            </a:extLst>
          </p:cNvPr>
          <p:cNvPicPr>
            <a:picLocks noChangeAspect="1"/>
          </p:cNvPicPr>
          <p:nvPr/>
        </p:nvPicPr>
        <p:blipFill>
          <a:blip r:embed="rId2"/>
          <a:stretch>
            <a:fillRect/>
          </a:stretch>
        </p:blipFill>
        <p:spPr>
          <a:xfrm>
            <a:off x="6969213" y="792228"/>
            <a:ext cx="4508157" cy="483503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074528D-671B-014D-80F4-A92088F6F256}"/>
              </a:ext>
            </a:extLst>
          </p:cNvPr>
          <p:cNvSpPr txBox="1"/>
          <p:nvPr/>
        </p:nvSpPr>
        <p:spPr>
          <a:xfrm>
            <a:off x="6913607" y="5887344"/>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-SCM homepage</a:t>
            </a:r>
          </a:p>
        </p:txBody>
      </p:sp>
    </p:spTree>
    <p:extLst>
      <p:ext uri="{BB962C8B-B14F-4D97-AF65-F5344CB8AC3E}">
        <p14:creationId xmlns:p14="http://schemas.microsoft.com/office/powerpoint/2010/main" val="2742570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01C7-5BC3-0A45-BDAF-B7ABC5024632}"/>
              </a:ext>
            </a:extLst>
          </p:cNvPr>
          <p:cNvSpPr>
            <a:spLocks noGrp="1"/>
          </p:cNvSpPr>
          <p:nvPr>
            <p:ph type="title"/>
          </p:nvPr>
        </p:nvSpPr>
        <p:spPr/>
        <p:txBody>
          <a:bodyPr/>
          <a:lstStyle/>
          <a:p>
            <a:r>
              <a:rPr lang="en-US" dirty="0"/>
              <a:t>ADVANCED: GIT-Flow</a:t>
            </a:r>
          </a:p>
        </p:txBody>
      </p:sp>
      <p:sp>
        <p:nvSpPr>
          <p:cNvPr id="3" name="Content Placeholder 2">
            <a:extLst>
              <a:ext uri="{FF2B5EF4-FFF2-40B4-BE49-F238E27FC236}">
                <a16:creationId xmlns:a16="http://schemas.microsoft.com/office/drawing/2014/main" id="{68676790-7C27-3C4C-B54E-0AF4D7C3FE34}"/>
              </a:ext>
            </a:extLst>
          </p:cNvPr>
          <p:cNvSpPr>
            <a:spLocks noGrp="1"/>
          </p:cNvSpPr>
          <p:nvPr>
            <p:ph idx="1"/>
          </p:nvPr>
        </p:nvSpPr>
        <p:spPr>
          <a:xfrm>
            <a:off x="838200" y="1721168"/>
            <a:ext cx="6374348" cy="4622482"/>
          </a:xfrm>
        </p:spPr>
        <p:txBody>
          <a:bodyPr>
            <a:normAutofit lnSpcReduction="10000"/>
          </a:bodyPr>
          <a:lstStyle/>
          <a:p>
            <a:r>
              <a:rPr lang="en-US" sz="2000" dirty="0"/>
              <a:t>Generally attributed to a blog post by Vincent </a:t>
            </a:r>
            <a:r>
              <a:rPr lang="en-US" sz="2000" dirty="0" err="1"/>
              <a:t>Driessen</a:t>
            </a:r>
            <a:endParaRPr lang="en-US" sz="2000" dirty="0"/>
          </a:p>
          <a:p>
            <a:pPr lvl="1"/>
            <a:r>
              <a:rPr lang="en-US" sz="1600" dirty="0">
                <a:hlinkClick r:id="rId2"/>
              </a:rPr>
              <a:t>http://nvie.com/posts/a-successful-git-branching-model/</a:t>
            </a:r>
            <a:r>
              <a:rPr lang="en-US" sz="1600" dirty="0"/>
              <a:t> </a:t>
            </a:r>
          </a:p>
          <a:p>
            <a:pPr lvl="1"/>
            <a:r>
              <a:rPr lang="en-US" sz="1600" dirty="0"/>
              <a:t>Extensions for </a:t>
            </a:r>
            <a:r>
              <a:rPr lang="en-US" sz="1600" dirty="0" err="1"/>
              <a:t>Git</a:t>
            </a:r>
            <a:r>
              <a:rPr lang="en-US" sz="1600" dirty="0"/>
              <a:t>: </a:t>
            </a:r>
            <a:r>
              <a:rPr lang="en-US" sz="1600" dirty="0">
                <a:hlinkClick r:id="rId3"/>
              </a:rPr>
              <a:t>https://github.com/nvie/gitflow</a:t>
            </a:r>
            <a:r>
              <a:rPr lang="en-US" sz="1600" dirty="0"/>
              <a:t> </a:t>
            </a:r>
          </a:p>
          <a:p>
            <a:r>
              <a:rPr lang="en-US" sz="2000" dirty="0"/>
              <a:t>Uses multiple standardized feature branches to organize typical development functions:</a:t>
            </a:r>
          </a:p>
          <a:p>
            <a:pPr lvl="1"/>
            <a:r>
              <a:rPr lang="en-US" sz="1800" dirty="0">
                <a:latin typeface="Courier" pitchFamily="2" charset="0"/>
              </a:rPr>
              <a:t>master</a:t>
            </a:r>
            <a:r>
              <a:rPr lang="en-US" sz="1800" dirty="0"/>
              <a:t> (contains production/release code)</a:t>
            </a:r>
          </a:p>
          <a:p>
            <a:pPr lvl="1"/>
            <a:r>
              <a:rPr lang="en-US" sz="1800" dirty="0">
                <a:latin typeface="Courier" pitchFamily="2" charset="0"/>
              </a:rPr>
              <a:t>develop</a:t>
            </a:r>
            <a:r>
              <a:rPr lang="en-US" sz="1800" dirty="0"/>
              <a:t> (the “integration branch”)</a:t>
            </a:r>
          </a:p>
          <a:p>
            <a:pPr lvl="1"/>
            <a:r>
              <a:rPr lang="en-US" sz="1800" b="1" dirty="0"/>
              <a:t>Supporting branches </a:t>
            </a:r>
            <a:r>
              <a:rPr lang="en-US" sz="1800" dirty="0"/>
              <a:t>: supporting branches aid parallel development between team members and come in three types, each of which has specific rules</a:t>
            </a:r>
          </a:p>
          <a:p>
            <a:pPr lvl="2"/>
            <a:r>
              <a:rPr lang="en-US" sz="1400" dirty="0"/>
              <a:t>Feature branches</a:t>
            </a:r>
          </a:p>
          <a:p>
            <a:pPr lvl="2"/>
            <a:r>
              <a:rPr lang="en-US" sz="1400" dirty="0"/>
              <a:t>Release branches</a:t>
            </a:r>
          </a:p>
          <a:p>
            <a:pPr lvl="2"/>
            <a:r>
              <a:rPr lang="en-US" sz="1400" dirty="0"/>
              <a:t>Hotfix branches</a:t>
            </a:r>
          </a:p>
          <a:p>
            <a:r>
              <a:rPr lang="en-US" sz="1800" dirty="0"/>
              <a:t>Only the </a:t>
            </a:r>
            <a:r>
              <a:rPr lang="en-US" sz="1800" dirty="0">
                <a:latin typeface="Courier" pitchFamily="2" charset="0"/>
              </a:rPr>
              <a:t>develop</a:t>
            </a:r>
            <a:r>
              <a:rPr lang="en-US" sz="1800" dirty="0"/>
              <a:t>, release, and hotfix branches may be merged into the master branch</a:t>
            </a:r>
          </a:p>
          <a:p>
            <a:pPr lvl="1"/>
            <a:endParaRPr lang="en-US" sz="1800" dirty="0"/>
          </a:p>
        </p:txBody>
      </p:sp>
      <p:sp>
        <p:nvSpPr>
          <p:cNvPr id="4" name="Date Placeholder 3">
            <a:extLst>
              <a:ext uri="{FF2B5EF4-FFF2-40B4-BE49-F238E27FC236}">
                <a16:creationId xmlns:a16="http://schemas.microsoft.com/office/drawing/2014/main" id="{9077AC62-79E4-534E-9053-74632647958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A74055D-73AD-9945-9643-142420C717F5}"/>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B3587165-B27D-C246-A6CB-6A0705255478}"/>
              </a:ext>
            </a:extLst>
          </p:cNvPr>
          <p:cNvSpPr>
            <a:spLocks noGrp="1"/>
          </p:cNvSpPr>
          <p:nvPr>
            <p:ph type="sldNum" sz="quarter" idx="12"/>
          </p:nvPr>
        </p:nvSpPr>
        <p:spPr/>
        <p:txBody>
          <a:bodyPr/>
          <a:lstStyle/>
          <a:p>
            <a:fld id="{7C13B1F0-92EC-E545-B629-AD58957A63EF}" type="slidenum">
              <a:rPr lang="en-US" smtClean="0"/>
              <a:t>40</a:t>
            </a:fld>
            <a:endParaRPr lang="en-US"/>
          </a:p>
        </p:txBody>
      </p:sp>
      <p:pic>
        <p:nvPicPr>
          <p:cNvPr id="7" name="Picture 6">
            <a:extLst>
              <a:ext uri="{FF2B5EF4-FFF2-40B4-BE49-F238E27FC236}">
                <a16:creationId xmlns:a16="http://schemas.microsoft.com/office/drawing/2014/main" id="{CB89322B-E6F7-7F41-B253-5115E2FEB3AD}"/>
              </a:ext>
            </a:extLst>
          </p:cNvPr>
          <p:cNvPicPr>
            <a:picLocks noChangeAspect="1"/>
          </p:cNvPicPr>
          <p:nvPr/>
        </p:nvPicPr>
        <p:blipFill>
          <a:blip r:embed="rId4"/>
          <a:stretch>
            <a:fillRect/>
          </a:stretch>
        </p:blipFill>
        <p:spPr>
          <a:xfrm>
            <a:off x="7212548" y="438810"/>
            <a:ext cx="4350986" cy="5766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75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B72002-BED1-9449-8EE5-48362BC3DB7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D19FF61-B299-CC4C-8E8F-3F837938571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C2482669-C64E-C244-8D00-151E6283A5C7}"/>
              </a:ext>
            </a:extLst>
          </p:cNvPr>
          <p:cNvSpPr>
            <a:spLocks noGrp="1"/>
          </p:cNvSpPr>
          <p:nvPr>
            <p:ph type="sldNum" sz="quarter" idx="12"/>
          </p:nvPr>
        </p:nvSpPr>
        <p:spPr/>
        <p:txBody>
          <a:bodyPr/>
          <a:lstStyle/>
          <a:p>
            <a:fld id="{7C13B1F0-92EC-E545-B629-AD58957A63EF}" type="slidenum">
              <a:rPr lang="en-US" smtClean="0"/>
              <a:t>41</a:t>
            </a:fld>
            <a:endParaRPr lang="en-US"/>
          </a:p>
        </p:txBody>
      </p:sp>
      <p:pic>
        <p:nvPicPr>
          <p:cNvPr id="7" name="Picture 6">
            <a:extLst>
              <a:ext uri="{FF2B5EF4-FFF2-40B4-BE49-F238E27FC236}">
                <a16:creationId xmlns:a16="http://schemas.microsoft.com/office/drawing/2014/main" id="{2F803336-A375-4649-AA43-E5F469195A57}"/>
              </a:ext>
            </a:extLst>
          </p:cNvPr>
          <p:cNvPicPr>
            <a:picLocks noChangeAspect="1"/>
          </p:cNvPicPr>
          <p:nvPr/>
        </p:nvPicPr>
        <p:blipFill>
          <a:blip r:embed="rId2"/>
          <a:stretch>
            <a:fillRect/>
          </a:stretch>
        </p:blipFill>
        <p:spPr>
          <a:xfrm>
            <a:off x="7841415" y="870458"/>
            <a:ext cx="3764436" cy="498869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4DCCBE5-5049-E845-BA81-99F0A71FE585}"/>
              </a:ext>
            </a:extLst>
          </p:cNvPr>
          <p:cNvPicPr>
            <a:picLocks noChangeAspect="1"/>
          </p:cNvPicPr>
          <p:nvPr/>
        </p:nvPicPr>
        <p:blipFill rotWithShape="1">
          <a:blip r:embed="rId2"/>
          <a:srcRect b="39236"/>
          <a:stretch/>
        </p:blipFill>
        <p:spPr>
          <a:xfrm>
            <a:off x="560190" y="456395"/>
            <a:ext cx="7141872" cy="5750974"/>
          </a:xfrm>
          <a:prstGeom prst="rect">
            <a:avLst/>
          </a:prstGeom>
          <a:ln w="28575">
            <a:solidFill>
              <a:schemeClr val="tx1"/>
            </a:solidFill>
          </a:ln>
        </p:spPr>
      </p:pic>
    </p:spTree>
    <p:extLst>
      <p:ext uri="{BB962C8B-B14F-4D97-AF65-F5344CB8AC3E}">
        <p14:creationId xmlns:p14="http://schemas.microsoft.com/office/powerpoint/2010/main" val="2354456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B72002-BED1-9449-8EE5-48362BC3DB7D}"/>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D19FF61-B299-CC4C-8E8F-3F837938571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C2482669-C64E-C244-8D00-151E6283A5C7}"/>
              </a:ext>
            </a:extLst>
          </p:cNvPr>
          <p:cNvSpPr>
            <a:spLocks noGrp="1"/>
          </p:cNvSpPr>
          <p:nvPr>
            <p:ph type="sldNum" sz="quarter" idx="12"/>
          </p:nvPr>
        </p:nvSpPr>
        <p:spPr/>
        <p:txBody>
          <a:bodyPr/>
          <a:lstStyle/>
          <a:p>
            <a:fld id="{7C13B1F0-92EC-E545-B629-AD58957A63EF}" type="slidenum">
              <a:rPr lang="en-US" smtClean="0"/>
              <a:t>42</a:t>
            </a:fld>
            <a:endParaRPr lang="en-US"/>
          </a:p>
        </p:txBody>
      </p:sp>
      <p:pic>
        <p:nvPicPr>
          <p:cNvPr id="7" name="Picture 6">
            <a:extLst>
              <a:ext uri="{FF2B5EF4-FFF2-40B4-BE49-F238E27FC236}">
                <a16:creationId xmlns:a16="http://schemas.microsoft.com/office/drawing/2014/main" id="{2F803336-A375-4649-AA43-E5F469195A57}"/>
              </a:ext>
            </a:extLst>
          </p:cNvPr>
          <p:cNvPicPr>
            <a:picLocks noChangeAspect="1"/>
          </p:cNvPicPr>
          <p:nvPr/>
        </p:nvPicPr>
        <p:blipFill>
          <a:blip r:embed="rId2"/>
          <a:stretch>
            <a:fillRect/>
          </a:stretch>
        </p:blipFill>
        <p:spPr>
          <a:xfrm>
            <a:off x="7841415" y="870458"/>
            <a:ext cx="3764436" cy="498869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A9CCA1EE-EACA-B140-881E-77328A6931EC}"/>
              </a:ext>
            </a:extLst>
          </p:cNvPr>
          <p:cNvPicPr>
            <a:picLocks noChangeAspect="1"/>
          </p:cNvPicPr>
          <p:nvPr/>
        </p:nvPicPr>
        <p:blipFill>
          <a:blip r:embed="rId3"/>
          <a:stretch>
            <a:fillRect/>
          </a:stretch>
        </p:blipFill>
        <p:spPr>
          <a:xfrm>
            <a:off x="576871" y="764948"/>
            <a:ext cx="7030332" cy="5211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3394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2BE-B320-7647-90EE-BAE08ABAAB74}"/>
              </a:ext>
            </a:extLst>
          </p:cNvPr>
          <p:cNvSpPr>
            <a:spLocks noGrp="1"/>
          </p:cNvSpPr>
          <p:nvPr>
            <p:ph type="title"/>
          </p:nvPr>
        </p:nvSpPr>
        <p:spPr/>
        <p:txBody>
          <a:bodyPr/>
          <a:lstStyle/>
          <a:p>
            <a:r>
              <a:rPr lang="en-US" dirty="0"/>
              <a:t>ADVANCED: GITHUB </a:t>
            </a:r>
            <a:r>
              <a:rPr lang="en-US" dirty="0" err="1"/>
              <a:t>FLow</a:t>
            </a:r>
            <a:endParaRPr lang="en-US" dirty="0"/>
          </a:p>
        </p:txBody>
      </p:sp>
      <p:sp>
        <p:nvSpPr>
          <p:cNvPr id="3" name="Content Placeholder 2">
            <a:extLst>
              <a:ext uri="{FF2B5EF4-FFF2-40B4-BE49-F238E27FC236}">
                <a16:creationId xmlns:a16="http://schemas.microsoft.com/office/drawing/2014/main" id="{73DE77ED-5E84-504F-B930-20622E8EFECE}"/>
              </a:ext>
            </a:extLst>
          </p:cNvPr>
          <p:cNvSpPr>
            <a:spLocks noGrp="1"/>
          </p:cNvSpPr>
          <p:nvPr>
            <p:ph idx="1"/>
          </p:nvPr>
        </p:nvSpPr>
        <p:spPr>
          <a:xfrm>
            <a:off x="838200" y="1721168"/>
            <a:ext cx="10515600" cy="4622482"/>
          </a:xfrm>
        </p:spPr>
        <p:txBody>
          <a:bodyPr/>
          <a:lstStyle/>
          <a:p>
            <a:r>
              <a:rPr lang="en-US" dirty="0"/>
              <a:t>GitHub Flow is a simple trunk-based development workflow advocated by the developers behind GitHub</a:t>
            </a:r>
          </a:p>
          <a:p>
            <a:pPr lvl="1"/>
            <a:r>
              <a:rPr lang="en-US" sz="2000" dirty="0"/>
              <a:t>Code is put into production quickly supported by Continuous Integration and Continuous Delivery practices</a:t>
            </a:r>
          </a:p>
          <a:p>
            <a:pPr lvl="1"/>
            <a:r>
              <a:rPr lang="en-US" sz="2000" dirty="0"/>
              <a:t>If there is a problem with production code, the </a:t>
            </a:r>
            <a:r>
              <a:rPr lang="en-US" sz="2000" dirty="0">
                <a:latin typeface="Courier" pitchFamily="2" charset="0"/>
              </a:rPr>
              <a:t>master</a:t>
            </a:r>
            <a:r>
              <a:rPr lang="en-US" sz="2000" dirty="0"/>
              <a:t> branch can quickly be rolled back to a previous commit state</a:t>
            </a:r>
          </a:p>
          <a:p>
            <a:r>
              <a:rPr lang="en-US" dirty="0"/>
              <a:t>The GitHub Flow is partially facilitated by GitHub’s </a:t>
            </a:r>
            <a:r>
              <a:rPr lang="en-US" b="1" dirty="0"/>
              <a:t>collaboration features</a:t>
            </a:r>
          </a:p>
          <a:p>
            <a:pPr lvl="1"/>
            <a:r>
              <a:rPr lang="en-US" sz="2000" dirty="0"/>
              <a:t>GitHub’s </a:t>
            </a:r>
            <a:r>
              <a:rPr lang="en-US" sz="2000" b="1" dirty="0"/>
              <a:t>pull request</a:t>
            </a:r>
            <a:r>
              <a:rPr lang="en-US" sz="2000" dirty="0"/>
              <a:t> and </a:t>
            </a:r>
            <a:r>
              <a:rPr lang="en-US" sz="2000" b="1" dirty="0"/>
              <a:t>issue tracking</a:t>
            </a:r>
            <a:r>
              <a:rPr lang="en-US" sz="2000" dirty="0"/>
              <a:t> APIs help developers collaborate on issues before merging rather than sorting through “merge hell”</a:t>
            </a:r>
          </a:p>
          <a:p>
            <a:r>
              <a:rPr lang="en-US" dirty="0"/>
              <a:t>Compared to </a:t>
            </a:r>
            <a:r>
              <a:rPr lang="en-US" dirty="0" err="1"/>
              <a:t>Git</a:t>
            </a:r>
            <a:r>
              <a:rPr lang="en-US" dirty="0"/>
              <a:t>-Flow, GitHub Flow is better suited to agile or iterative development cases with fast or continuous delivery cycles, but may be more difficult to manage for larger and more complex software projects</a:t>
            </a:r>
          </a:p>
        </p:txBody>
      </p:sp>
      <p:sp>
        <p:nvSpPr>
          <p:cNvPr id="4" name="Date Placeholder 3">
            <a:extLst>
              <a:ext uri="{FF2B5EF4-FFF2-40B4-BE49-F238E27FC236}">
                <a16:creationId xmlns:a16="http://schemas.microsoft.com/office/drawing/2014/main" id="{5B42628F-FEE0-3D44-884B-3C68AB5A0872}"/>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9913F8E-8CC1-9948-A44C-EB93CAB8571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48E2222-D868-D84E-B1CC-6F62029A70B8}"/>
              </a:ext>
            </a:extLst>
          </p:cNvPr>
          <p:cNvSpPr>
            <a:spLocks noGrp="1"/>
          </p:cNvSpPr>
          <p:nvPr>
            <p:ph type="sldNum" sz="quarter" idx="12"/>
          </p:nvPr>
        </p:nvSpPr>
        <p:spPr/>
        <p:txBody>
          <a:bodyPr/>
          <a:lstStyle/>
          <a:p>
            <a:fld id="{7C13B1F0-92EC-E545-B629-AD58957A63EF}" type="slidenum">
              <a:rPr lang="en-US" smtClean="0"/>
              <a:t>43</a:t>
            </a:fld>
            <a:endParaRPr lang="en-US"/>
          </a:p>
        </p:txBody>
      </p:sp>
    </p:spTree>
    <p:extLst>
      <p:ext uri="{BB962C8B-B14F-4D97-AF65-F5344CB8AC3E}">
        <p14:creationId xmlns:p14="http://schemas.microsoft.com/office/powerpoint/2010/main" val="4069093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2BE-B320-7647-90EE-BAE08ABAAB74}"/>
              </a:ext>
            </a:extLst>
          </p:cNvPr>
          <p:cNvSpPr>
            <a:spLocks noGrp="1"/>
          </p:cNvSpPr>
          <p:nvPr>
            <p:ph type="title"/>
          </p:nvPr>
        </p:nvSpPr>
        <p:spPr/>
        <p:txBody>
          <a:bodyPr/>
          <a:lstStyle/>
          <a:p>
            <a:r>
              <a:rPr lang="en-US" dirty="0"/>
              <a:t>ADVANCED: GITHUB </a:t>
            </a:r>
            <a:r>
              <a:rPr lang="en-US" dirty="0" err="1"/>
              <a:t>FLow</a:t>
            </a:r>
            <a:endParaRPr lang="en-US" dirty="0"/>
          </a:p>
        </p:txBody>
      </p:sp>
      <p:sp>
        <p:nvSpPr>
          <p:cNvPr id="3" name="Content Placeholder 2">
            <a:extLst>
              <a:ext uri="{FF2B5EF4-FFF2-40B4-BE49-F238E27FC236}">
                <a16:creationId xmlns:a16="http://schemas.microsoft.com/office/drawing/2014/main" id="{73DE77ED-5E84-504F-B930-20622E8EFECE}"/>
              </a:ext>
            </a:extLst>
          </p:cNvPr>
          <p:cNvSpPr>
            <a:spLocks noGrp="1"/>
          </p:cNvSpPr>
          <p:nvPr>
            <p:ph idx="1"/>
          </p:nvPr>
        </p:nvSpPr>
        <p:spPr>
          <a:xfrm>
            <a:off x="838200" y="1721168"/>
            <a:ext cx="4191000" cy="4433447"/>
          </a:xfrm>
        </p:spPr>
        <p:txBody>
          <a:bodyPr>
            <a:noAutofit/>
          </a:bodyPr>
          <a:lstStyle/>
          <a:p>
            <a:pPr marL="457200" indent="-457200">
              <a:buFont typeface="+mj-lt"/>
              <a:buAutoNum type="arabicParenR"/>
            </a:pPr>
            <a:r>
              <a:rPr lang="en-US" sz="3200" dirty="0">
                <a:latin typeface="Bebas Neue" panose="020B0606020202050201" pitchFamily="34" charset="77"/>
              </a:rPr>
              <a:t>Create a branch</a:t>
            </a:r>
          </a:p>
          <a:p>
            <a:pPr marL="457200" indent="-457200">
              <a:buFont typeface="+mj-lt"/>
              <a:buAutoNum type="arabicParenR"/>
            </a:pPr>
            <a:r>
              <a:rPr lang="en-US" sz="3200" dirty="0">
                <a:latin typeface="Bebas Neue" panose="020B0606020202050201" pitchFamily="34" charset="77"/>
              </a:rPr>
              <a:t>Add Commits</a:t>
            </a:r>
          </a:p>
          <a:p>
            <a:pPr marL="457200" indent="-457200">
              <a:buFont typeface="+mj-lt"/>
              <a:buAutoNum type="arabicParenR"/>
            </a:pPr>
            <a:r>
              <a:rPr lang="en-US" sz="3200" dirty="0">
                <a:latin typeface="Bebas Neue" panose="020B0606020202050201" pitchFamily="34" charset="77"/>
              </a:rPr>
              <a:t>Open a Pull Request</a:t>
            </a:r>
          </a:p>
          <a:p>
            <a:pPr marL="457200" indent="-457200">
              <a:buFont typeface="+mj-lt"/>
              <a:buAutoNum type="arabicParenR"/>
            </a:pPr>
            <a:r>
              <a:rPr lang="en-US" sz="3200" dirty="0">
                <a:latin typeface="Bebas Neue" panose="020B0606020202050201" pitchFamily="34" charset="77"/>
              </a:rPr>
              <a:t>Discuss and Review Code</a:t>
            </a:r>
          </a:p>
          <a:p>
            <a:pPr marL="457200" indent="-457200">
              <a:buFont typeface="+mj-lt"/>
              <a:buAutoNum type="arabicParenR"/>
            </a:pPr>
            <a:r>
              <a:rPr lang="en-US" sz="3200" dirty="0">
                <a:latin typeface="Bebas Neue" panose="020B0606020202050201" pitchFamily="34" charset="77"/>
              </a:rPr>
              <a:t>Deploy for final testing in production</a:t>
            </a:r>
          </a:p>
          <a:p>
            <a:pPr marL="457200" indent="-457200">
              <a:buFont typeface="+mj-lt"/>
              <a:buAutoNum type="arabicParenR"/>
            </a:pPr>
            <a:r>
              <a:rPr lang="en-US" sz="3200" dirty="0">
                <a:latin typeface="Bebas Neue" panose="020B0606020202050201" pitchFamily="34" charset="77"/>
              </a:rPr>
              <a:t>Merge to Master</a:t>
            </a:r>
          </a:p>
        </p:txBody>
      </p:sp>
      <p:sp>
        <p:nvSpPr>
          <p:cNvPr id="4" name="Date Placeholder 3">
            <a:extLst>
              <a:ext uri="{FF2B5EF4-FFF2-40B4-BE49-F238E27FC236}">
                <a16:creationId xmlns:a16="http://schemas.microsoft.com/office/drawing/2014/main" id="{5B42628F-FEE0-3D44-884B-3C68AB5A0872}"/>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9913F8E-8CC1-9948-A44C-EB93CAB8571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48E2222-D868-D84E-B1CC-6F62029A70B8}"/>
              </a:ext>
            </a:extLst>
          </p:cNvPr>
          <p:cNvSpPr>
            <a:spLocks noGrp="1"/>
          </p:cNvSpPr>
          <p:nvPr>
            <p:ph type="sldNum" sz="quarter" idx="12"/>
          </p:nvPr>
        </p:nvSpPr>
        <p:spPr/>
        <p:txBody>
          <a:bodyPr/>
          <a:lstStyle/>
          <a:p>
            <a:fld id="{7C13B1F0-92EC-E545-B629-AD58957A63EF}" type="slidenum">
              <a:rPr lang="en-US" smtClean="0"/>
              <a:t>44</a:t>
            </a:fld>
            <a:endParaRPr lang="en-US"/>
          </a:p>
        </p:txBody>
      </p:sp>
      <p:pic>
        <p:nvPicPr>
          <p:cNvPr id="7" name="Picture 6">
            <a:extLst>
              <a:ext uri="{FF2B5EF4-FFF2-40B4-BE49-F238E27FC236}">
                <a16:creationId xmlns:a16="http://schemas.microsoft.com/office/drawing/2014/main" id="{D9E05DC4-3B2A-E642-AD8C-EFF15CAFBE66}"/>
              </a:ext>
            </a:extLst>
          </p:cNvPr>
          <p:cNvPicPr>
            <a:picLocks noChangeAspect="1"/>
          </p:cNvPicPr>
          <p:nvPr/>
        </p:nvPicPr>
        <p:blipFill>
          <a:blip r:embed="rId2"/>
          <a:stretch>
            <a:fillRect/>
          </a:stretch>
        </p:blipFill>
        <p:spPr>
          <a:xfrm>
            <a:off x="5064365" y="2394075"/>
            <a:ext cx="6404221" cy="215721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BE17A3B-D46C-7E4B-816D-6552141548D0}"/>
              </a:ext>
            </a:extLst>
          </p:cNvPr>
          <p:cNvSpPr txBox="1"/>
          <p:nvPr/>
        </p:nvSpPr>
        <p:spPr>
          <a:xfrm>
            <a:off x="6096000" y="4851878"/>
            <a:ext cx="4234543"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GitHub Flow diagram</a:t>
            </a:r>
          </a:p>
        </p:txBody>
      </p:sp>
    </p:spTree>
    <p:extLst>
      <p:ext uri="{BB962C8B-B14F-4D97-AF65-F5344CB8AC3E}">
        <p14:creationId xmlns:p14="http://schemas.microsoft.com/office/powerpoint/2010/main" val="3504723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7CDC-97F5-2F46-B9E8-7776C0B86D4D}"/>
              </a:ext>
            </a:extLst>
          </p:cNvPr>
          <p:cNvSpPr>
            <a:spLocks noGrp="1"/>
          </p:cNvSpPr>
          <p:nvPr>
            <p:ph type="title"/>
          </p:nvPr>
        </p:nvSpPr>
        <p:spPr/>
        <p:txBody>
          <a:bodyPr/>
          <a:lstStyle/>
          <a:p>
            <a:r>
              <a:rPr lang="en-US" dirty="0"/>
              <a:t>WORKFLOW TIPS</a:t>
            </a:r>
          </a:p>
        </p:txBody>
      </p:sp>
      <p:sp>
        <p:nvSpPr>
          <p:cNvPr id="3" name="Content Placeholder 2">
            <a:extLst>
              <a:ext uri="{FF2B5EF4-FFF2-40B4-BE49-F238E27FC236}">
                <a16:creationId xmlns:a16="http://schemas.microsoft.com/office/drawing/2014/main" id="{FEE13749-89D1-5246-9A60-137894CA8136}"/>
              </a:ext>
            </a:extLst>
          </p:cNvPr>
          <p:cNvSpPr>
            <a:spLocks noGrp="1"/>
          </p:cNvSpPr>
          <p:nvPr>
            <p:ph idx="1"/>
          </p:nvPr>
        </p:nvSpPr>
        <p:spPr/>
        <p:txBody>
          <a:bodyPr/>
          <a:lstStyle/>
          <a:p>
            <a:r>
              <a:rPr lang="en-US" dirty="0"/>
              <a:t>Form follows function</a:t>
            </a:r>
          </a:p>
          <a:p>
            <a:pPr lvl="1"/>
            <a:r>
              <a:rPr lang="en-US" sz="2000" i="1" dirty="0"/>
              <a:t>Workflow structures seem to correlate closely with a project’s organizational structure, the expected delivery schedule, the scale of the code base, and the complexity of the components involved</a:t>
            </a:r>
          </a:p>
          <a:p>
            <a:r>
              <a:rPr lang="en-US" dirty="0"/>
              <a:t>Use rules and roles</a:t>
            </a:r>
          </a:p>
          <a:p>
            <a:pPr lvl="1"/>
            <a:r>
              <a:rPr lang="en-US" sz="2000" i="1" dirty="0"/>
              <a:t>Rule-based workflows or the use of integrator roles to move code between branches or repositories ensures code quality and makes it easier to resolve merge conflicts when they occur</a:t>
            </a:r>
          </a:p>
          <a:p>
            <a:r>
              <a:rPr lang="en-US" dirty="0"/>
              <a:t>Forks and branches are very similar (with a few key diffs)</a:t>
            </a:r>
          </a:p>
          <a:p>
            <a:pPr lvl="1"/>
            <a:r>
              <a:rPr lang="en-US" sz="2000" i="1" dirty="0"/>
              <a:t>Forks can minimize the amount of unnecessary code from other development branches you are storing locally if space is an issue, but you lose the ability to track progress on other branches using </a:t>
            </a:r>
            <a:r>
              <a:rPr lang="en-US" sz="2000" dirty="0">
                <a:latin typeface="Courier" pitchFamily="2" charset="0"/>
              </a:rPr>
              <a:t>fetch</a:t>
            </a:r>
            <a:r>
              <a:rPr lang="en-US" sz="2000" i="1" dirty="0"/>
              <a:t> etc.</a:t>
            </a:r>
          </a:p>
          <a:p>
            <a:pPr lvl="1"/>
            <a:r>
              <a:rPr lang="en-US" sz="2000" i="1" dirty="0"/>
              <a:t>In an open source setting, as a developer you are likely to have more control at the repo level than at the branch level (because repos can be read-only)</a:t>
            </a:r>
          </a:p>
        </p:txBody>
      </p:sp>
      <p:sp>
        <p:nvSpPr>
          <p:cNvPr id="4" name="Date Placeholder 3">
            <a:extLst>
              <a:ext uri="{FF2B5EF4-FFF2-40B4-BE49-F238E27FC236}">
                <a16:creationId xmlns:a16="http://schemas.microsoft.com/office/drawing/2014/main" id="{1E422E43-40F7-2445-AB4B-68E07EBEDAB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FC5E9471-9DD9-6942-95A9-74F3F8671A3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0180B31-4C7A-7D41-9550-46495693183D}"/>
              </a:ext>
            </a:extLst>
          </p:cNvPr>
          <p:cNvSpPr>
            <a:spLocks noGrp="1"/>
          </p:cNvSpPr>
          <p:nvPr>
            <p:ph type="sldNum" sz="quarter" idx="12"/>
          </p:nvPr>
        </p:nvSpPr>
        <p:spPr/>
        <p:txBody>
          <a:bodyPr/>
          <a:lstStyle/>
          <a:p>
            <a:fld id="{7C13B1F0-92EC-E545-B629-AD58957A63EF}" type="slidenum">
              <a:rPr lang="en-US" smtClean="0"/>
              <a:t>45</a:t>
            </a:fld>
            <a:endParaRPr lang="en-US"/>
          </a:p>
        </p:txBody>
      </p:sp>
    </p:spTree>
    <p:extLst>
      <p:ext uri="{BB962C8B-B14F-4D97-AF65-F5344CB8AC3E}">
        <p14:creationId xmlns:p14="http://schemas.microsoft.com/office/powerpoint/2010/main" val="3014712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53DC-6665-F948-91B8-4228A5AA34F8}"/>
              </a:ext>
            </a:extLst>
          </p:cNvPr>
          <p:cNvSpPr>
            <a:spLocks noGrp="1"/>
          </p:cNvSpPr>
          <p:nvPr>
            <p:ph type="title"/>
          </p:nvPr>
        </p:nvSpPr>
        <p:spPr/>
        <p:txBody>
          <a:bodyPr/>
          <a:lstStyle/>
          <a:p>
            <a:r>
              <a:rPr lang="en-US" dirty="0"/>
              <a:t>3. Advanced </a:t>
            </a:r>
            <a:r>
              <a:rPr lang="en-US" dirty="0" err="1"/>
              <a:t>Git</a:t>
            </a:r>
            <a:r>
              <a:rPr lang="en-US" dirty="0"/>
              <a:t> and </a:t>
            </a:r>
            <a:r>
              <a:rPr lang="en-US" dirty="0" err="1"/>
              <a:t>Github</a:t>
            </a:r>
            <a:r>
              <a:rPr lang="en-US" dirty="0"/>
              <a:t> Practices</a:t>
            </a:r>
          </a:p>
        </p:txBody>
      </p:sp>
      <p:sp>
        <p:nvSpPr>
          <p:cNvPr id="3" name="Text Placeholder 2">
            <a:extLst>
              <a:ext uri="{FF2B5EF4-FFF2-40B4-BE49-F238E27FC236}">
                <a16:creationId xmlns:a16="http://schemas.microsoft.com/office/drawing/2014/main" id="{C1C88C0F-BFD4-0C40-93BC-5181750EBD2A}"/>
              </a:ext>
            </a:extLst>
          </p:cNvPr>
          <p:cNvSpPr>
            <a:spLocks noGrp="1"/>
          </p:cNvSpPr>
          <p:nvPr>
            <p:ph type="body" idx="1"/>
          </p:nvPr>
        </p:nvSpPr>
        <p:spPr/>
        <p:txBody>
          <a:bodyPr/>
          <a:lstStyle/>
          <a:p>
            <a:r>
              <a:rPr lang="en-US" dirty="0"/>
              <a:t>Taking your repo to the next level</a:t>
            </a:r>
          </a:p>
        </p:txBody>
      </p:sp>
      <p:sp>
        <p:nvSpPr>
          <p:cNvPr id="4" name="Date Placeholder 3">
            <a:extLst>
              <a:ext uri="{FF2B5EF4-FFF2-40B4-BE49-F238E27FC236}">
                <a16:creationId xmlns:a16="http://schemas.microsoft.com/office/drawing/2014/main" id="{A6C10792-D7A7-8045-A8F6-6CA99BED841B}"/>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036A9C5-4222-9248-AFDF-AA923170B2C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96F191C-B8B3-AF43-8C26-707DD75DA3FF}"/>
              </a:ext>
            </a:extLst>
          </p:cNvPr>
          <p:cNvSpPr>
            <a:spLocks noGrp="1"/>
          </p:cNvSpPr>
          <p:nvPr>
            <p:ph type="sldNum" sz="quarter" idx="12"/>
          </p:nvPr>
        </p:nvSpPr>
        <p:spPr/>
        <p:txBody>
          <a:bodyPr/>
          <a:lstStyle/>
          <a:p>
            <a:fld id="{7C13B1F0-92EC-E545-B629-AD58957A63EF}" type="slidenum">
              <a:rPr lang="en-US" smtClean="0"/>
              <a:t>46</a:t>
            </a:fld>
            <a:endParaRPr lang="en-US"/>
          </a:p>
        </p:txBody>
      </p:sp>
    </p:spTree>
    <p:extLst>
      <p:ext uri="{BB962C8B-B14F-4D97-AF65-F5344CB8AC3E}">
        <p14:creationId xmlns:p14="http://schemas.microsoft.com/office/powerpoint/2010/main" val="173406203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5303-35C1-C643-92C3-E9753C275B49}"/>
              </a:ext>
            </a:extLst>
          </p:cNvPr>
          <p:cNvSpPr>
            <a:spLocks noGrp="1"/>
          </p:cNvSpPr>
          <p:nvPr>
            <p:ph type="title"/>
          </p:nvPr>
        </p:nvSpPr>
        <p:spPr/>
        <p:txBody>
          <a:bodyPr/>
          <a:lstStyle/>
          <a:p>
            <a:r>
              <a:rPr lang="en-US" dirty="0"/>
              <a:t>Commit MESSAGE BEST PRACTICES</a:t>
            </a:r>
          </a:p>
        </p:txBody>
      </p:sp>
      <p:sp>
        <p:nvSpPr>
          <p:cNvPr id="3" name="Content Placeholder 2">
            <a:extLst>
              <a:ext uri="{FF2B5EF4-FFF2-40B4-BE49-F238E27FC236}">
                <a16:creationId xmlns:a16="http://schemas.microsoft.com/office/drawing/2014/main" id="{842C04FC-955B-C44F-AF85-EDC2F5E6B50B}"/>
              </a:ext>
            </a:extLst>
          </p:cNvPr>
          <p:cNvSpPr>
            <a:spLocks noGrp="1"/>
          </p:cNvSpPr>
          <p:nvPr>
            <p:ph idx="1"/>
          </p:nvPr>
        </p:nvSpPr>
        <p:spPr>
          <a:xfrm>
            <a:off x="838199" y="1648016"/>
            <a:ext cx="7130143" cy="2086419"/>
          </a:xfrm>
        </p:spPr>
        <p:txBody>
          <a:bodyPr/>
          <a:lstStyle/>
          <a:p>
            <a:r>
              <a:rPr lang="en-US" sz="2000" dirty="0"/>
              <a:t>Commit messages are very important to tracking the history of a project and understanding what work has been done</a:t>
            </a:r>
          </a:p>
          <a:p>
            <a:pPr lvl="1"/>
            <a:r>
              <a:rPr lang="en-US" sz="1800" dirty="0"/>
              <a:t>Many software projects need to produce a </a:t>
            </a:r>
            <a:r>
              <a:rPr lang="en-US" sz="1800" b="1" dirty="0"/>
              <a:t>change log</a:t>
            </a:r>
            <a:r>
              <a:rPr lang="en-US" sz="1800" dirty="0"/>
              <a:t> with each release, so a logical history of commit messages can bridge the gap</a:t>
            </a:r>
          </a:p>
        </p:txBody>
      </p:sp>
      <p:sp>
        <p:nvSpPr>
          <p:cNvPr id="4" name="Date Placeholder 3">
            <a:extLst>
              <a:ext uri="{FF2B5EF4-FFF2-40B4-BE49-F238E27FC236}">
                <a16:creationId xmlns:a16="http://schemas.microsoft.com/office/drawing/2014/main" id="{4C18AF40-DE86-0147-9D00-B62E0368B7F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AF8057A-0AC5-9C42-ABDB-2F2F36DE127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1D98BCCE-43B1-044B-88EB-B3A220D51962}"/>
              </a:ext>
            </a:extLst>
          </p:cNvPr>
          <p:cNvSpPr>
            <a:spLocks noGrp="1"/>
          </p:cNvSpPr>
          <p:nvPr>
            <p:ph type="sldNum" sz="quarter" idx="12"/>
          </p:nvPr>
        </p:nvSpPr>
        <p:spPr/>
        <p:txBody>
          <a:bodyPr/>
          <a:lstStyle/>
          <a:p>
            <a:fld id="{7C13B1F0-92EC-E545-B629-AD58957A63EF}" type="slidenum">
              <a:rPr lang="en-US" smtClean="0"/>
              <a:t>47</a:t>
            </a:fld>
            <a:endParaRPr lang="en-US"/>
          </a:p>
        </p:txBody>
      </p:sp>
      <p:pic>
        <p:nvPicPr>
          <p:cNvPr id="7" name="Picture 6">
            <a:extLst>
              <a:ext uri="{FF2B5EF4-FFF2-40B4-BE49-F238E27FC236}">
                <a16:creationId xmlns:a16="http://schemas.microsoft.com/office/drawing/2014/main" id="{BBC5F3D3-D7FB-FE4A-97DB-3F584D04C5CD}"/>
              </a:ext>
            </a:extLst>
          </p:cNvPr>
          <p:cNvPicPr>
            <a:picLocks noChangeAspect="1"/>
          </p:cNvPicPr>
          <p:nvPr/>
        </p:nvPicPr>
        <p:blipFill>
          <a:blip r:embed="rId2"/>
          <a:stretch>
            <a:fillRect/>
          </a:stretch>
        </p:blipFill>
        <p:spPr>
          <a:xfrm>
            <a:off x="8147392" y="729517"/>
            <a:ext cx="3200400" cy="182255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AEEFFE1-DF0C-0A43-93AE-407722752D78}"/>
              </a:ext>
            </a:extLst>
          </p:cNvPr>
          <p:cNvSpPr txBox="1"/>
          <p:nvPr/>
        </p:nvSpPr>
        <p:spPr>
          <a:xfrm>
            <a:off x="7630320" y="2715043"/>
            <a:ext cx="4234543"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canonical example of bad commit messages</a:t>
            </a:r>
          </a:p>
        </p:txBody>
      </p:sp>
      <p:sp>
        <p:nvSpPr>
          <p:cNvPr id="9" name="Content Placeholder 2">
            <a:extLst>
              <a:ext uri="{FF2B5EF4-FFF2-40B4-BE49-F238E27FC236}">
                <a16:creationId xmlns:a16="http://schemas.microsoft.com/office/drawing/2014/main" id="{FADF654F-B53C-F74B-A1B7-62EFFF48754E}"/>
              </a:ext>
            </a:extLst>
          </p:cNvPr>
          <p:cNvSpPr txBox="1">
            <a:spLocks/>
          </p:cNvSpPr>
          <p:nvPr/>
        </p:nvSpPr>
        <p:spPr>
          <a:xfrm>
            <a:off x="838198" y="3057091"/>
            <a:ext cx="10509594" cy="4622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100000"/>
              <a:buFont typeface="LucidaGrande" panose="020B0600040502020204" pitchFamily="34" charset="0"/>
              <a:buChar char="▸"/>
              <a:defRPr sz="2400" kern="1200">
                <a:solidFill>
                  <a:schemeClr val="tx1"/>
                </a:solidFill>
                <a:latin typeface="Europa-Regular" panose="02000000000000000000" pitchFamily="2" charset="77"/>
                <a:ea typeface="+mn-ea"/>
                <a:cs typeface="+mn-cs"/>
              </a:defRPr>
            </a:lvl1pPr>
            <a:lvl2pPr marL="685800" indent="-228600" algn="l" defTabSz="914400" rtl="0" eaLnBrk="1" latinLnBrk="0" hangingPunct="1">
              <a:lnSpc>
                <a:spcPct val="90000"/>
              </a:lnSpc>
              <a:spcBef>
                <a:spcPts val="500"/>
              </a:spcBef>
              <a:buFont typeface="LucidaGrande" panose="020B0600040502020204" pitchFamily="34" charset="0"/>
              <a:buChar char="▹"/>
              <a:defRPr sz="2400" kern="1200">
                <a:solidFill>
                  <a:schemeClr val="tx1"/>
                </a:solidFill>
                <a:latin typeface="Europa-Light" panose="02000000000000000000" pitchFamily="2" charset="77"/>
                <a:ea typeface="+mn-ea"/>
                <a:cs typeface="+mn-cs"/>
              </a:defRPr>
            </a:lvl2pPr>
            <a:lvl3pPr marL="1143000" indent="-228600" algn="l" defTabSz="914400" rtl="0" eaLnBrk="1" latinLnBrk="0" hangingPunct="1">
              <a:lnSpc>
                <a:spcPct val="90000"/>
              </a:lnSpc>
              <a:spcBef>
                <a:spcPts val="500"/>
              </a:spcBef>
              <a:buFont typeface="LucidaGrande" panose="020B0600040502020204" pitchFamily="34" charset="0"/>
              <a:buChar char="■"/>
              <a:defRPr sz="2000" i="1" kern="1200">
                <a:solidFill>
                  <a:schemeClr val="tx1"/>
                </a:solidFill>
                <a:latin typeface="Europa-Light" panose="02000000000000000000" pitchFamily="2" charset="77"/>
                <a:ea typeface="+mn-ea"/>
                <a:cs typeface="+mn-cs"/>
              </a:defRPr>
            </a:lvl3pPr>
            <a:lvl4pPr marL="1600200" indent="-228600" algn="l" defTabSz="914400" rtl="0" eaLnBrk="1" latinLnBrk="0" hangingPunct="1">
              <a:lnSpc>
                <a:spcPct val="90000"/>
              </a:lnSpc>
              <a:spcBef>
                <a:spcPts val="500"/>
              </a:spcBef>
              <a:buFont typeface="LucidaGrande" panose="020B0600040502020204" pitchFamily="34" charset="0"/>
              <a:buChar char="□"/>
              <a:defRPr sz="1800" b="0" i="0" kern="1200">
                <a:solidFill>
                  <a:schemeClr val="tx1"/>
                </a:solidFill>
                <a:latin typeface="Europa-Light" panose="02000000000000000000" pitchFamily="2" charset="77"/>
                <a:ea typeface="+mn-ea"/>
                <a:cs typeface="+mn-cs"/>
              </a:defRPr>
            </a:lvl4pPr>
            <a:lvl5pPr marL="2057400" indent="-228600" algn="l" defTabSz="914400" rtl="0" eaLnBrk="1" latinLnBrk="0" hangingPunct="1">
              <a:lnSpc>
                <a:spcPct val="90000"/>
              </a:lnSpc>
              <a:spcBef>
                <a:spcPts val="500"/>
              </a:spcBef>
              <a:buFont typeface="HiraginoSans-W3" panose="020B0400000000000000" pitchFamily="34" charset="-128"/>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Commits should be discrete and logical: </a:t>
            </a:r>
            <a:r>
              <a:rPr lang="en-US" sz="2000" i="1" dirty="0"/>
              <a:t>one feature change = one commit</a:t>
            </a:r>
          </a:p>
          <a:p>
            <a:pPr lvl="1"/>
            <a:r>
              <a:rPr lang="en-US" sz="1800" dirty="0"/>
              <a:t>Commits are cheap in terms of resources, and more commits means more control if you need to revert the project state</a:t>
            </a:r>
          </a:p>
          <a:p>
            <a:r>
              <a:rPr lang="en-US" sz="2000" dirty="0"/>
              <a:t>The “official” standard for commits is to write in the </a:t>
            </a:r>
            <a:r>
              <a:rPr lang="en-US" sz="2000" b="1" dirty="0"/>
              <a:t>present imperative</a:t>
            </a:r>
            <a:r>
              <a:rPr lang="en-US" sz="2000" dirty="0"/>
              <a:t>, but styles vary</a:t>
            </a:r>
          </a:p>
          <a:p>
            <a:pPr lvl="1"/>
            <a:r>
              <a:rPr lang="en-US" sz="2000" i="1" dirty="0"/>
              <a:t>“Consider these messages as the instructions for what applying the commit will do”</a:t>
            </a:r>
          </a:p>
          <a:p>
            <a:pPr lvl="1"/>
            <a:r>
              <a:rPr lang="en-US" sz="1800" dirty="0"/>
              <a:t>Example: </a:t>
            </a:r>
            <a:r>
              <a:rPr lang="en-US" sz="1800" dirty="0">
                <a:latin typeface="Courier" pitchFamily="2" charset="0"/>
              </a:rPr>
              <a:t>Add </a:t>
            </a:r>
            <a:r>
              <a:rPr lang="en-US" sz="1800" dirty="0" err="1">
                <a:latin typeface="Courier" pitchFamily="2" charset="0"/>
              </a:rPr>
              <a:t>feature.py</a:t>
            </a:r>
            <a:r>
              <a:rPr lang="en-US" sz="1800" dirty="0">
                <a:latin typeface="Courier" pitchFamily="2" charset="0"/>
              </a:rPr>
              <a:t> module to make viewing code simpler</a:t>
            </a:r>
          </a:p>
          <a:p>
            <a:r>
              <a:rPr lang="en-US" sz="2000" dirty="0"/>
              <a:t>Your first line should be under 50 characters, but you can </a:t>
            </a:r>
            <a:r>
              <a:rPr lang="en-US" sz="2000" i="1" dirty="0"/>
              <a:t>add detail on additional lines if necessary</a:t>
            </a:r>
            <a:endParaRPr lang="en-US" sz="2000" dirty="0"/>
          </a:p>
          <a:p>
            <a:r>
              <a:rPr lang="en-US" sz="2000" dirty="0"/>
              <a:t>Commits can also be used for process automation in GitHub</a:t>
            </a:r>
          </a:p>
          <a:p>
            <a:pPr lvl="1"/>
            <a:r>
              <a:rPr lang="en-US" sz="1800" dirty="0"/>
              <a:t>Example: Including “Fixes #42” or “Close #42” will close issue #42 in the GitHub issue tracker</a:t>
            </a:r>
          </a:p>
        </p:txBody>
      </p:sp>
    </p:spTree>
    <p:extLst>
      <p:ext uri="{BB962C8B-B14F-4D97-AF65-F5344CB8AC3E}">
        <p14:creationId xmlns:p14="http://schemas.microsoft.com/office/powerpoint/2010/main" val="1866389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FCA5-4D74-F04E-809B-402FD75934B4}"/>
              </a:ext>
            </a:extLst>
          </p:cNvPr>
          <p:cNvSpPr>
            <a:spLocks noGrp="1"/>
          </p:cNvSpPr>
          <p:nvPr>
            <p:ph type="title"/>
          </p:nvPr>
        </p:nvSpPr>
        <p:spPr/>
        <p:txBody>
          <a:bodyPr/>
          <a:lstStyle/>
          <a:p>
            <a:r>
              <a:rPr lang="en-US" dirty="0"/>
              <a:t>Tim Pope’s model Commit Message</a:t>
            </a:r>
          </a:p>
        </p:txBody>
      </p:sp>
      <p:sp>
        <p:nvSpPr>
          <p:cNvPr id="3" name="Content Placeholder 2">
            <a:extLst>
              <a:ext uri="{FF2B5EF4-FFF2-40B4-BE49-F238E27FC236}">
                <a16:creationId xmlns:a16="http://schemas.microsoft.com/office/drawing/2014/main" id="{E9CF708E-E524-5D4E-B064-47141486D78D}"/>
              </a:ext>
            </a:extLst>
          </p:cNvPr>
          <p:cNvSpPr>
            <a:spLocks noGrp="1"/>
          </p:cNvSpPr>
          <p:nvPr>
            <p:ph idx="1"/>
          </p:nvPr>
        </p:nvSpPr>
        <p:spPr/>
        <p:txBody>
          <a:bodyPr>
            <a:normAutofit fontScale="70000" lnSpcReduction="20000"/>
          </a:bodyPr>
          <a:lstStyle/>
          <a:p>
            <a:pPr marL="0" indent="0">
              <a:spcBef>
                <a:spcPts val="0"/>
              </a:spcBef>
              <a:buNone/>
            </a:pPr>
            <a:r>
              <a:rPr lang="en-US" sz="2600" dirty="0">
                <a:latin typeface="Courier" pitchFamily="2" charset="0"/>
              </a:rPr>
              <a:t>Capitalized, short (50 chars or less) summary</a:t>
            </a:r>
          </a:p>
          <a:p>
            <a:pPr marL="0" indent="0">
              <a:spcBef>
                <a:spcPts val="0"/>
              </a:spcBef>
              <a:buNone/>
            </a:pPr>
            <a:r>
              <a:rPr lang="en-US" sz="2600" dirty="0">
                <a:latin typeface="Courier" pitchFamily="2" charset="0"/>
              </a:rPr>
              <a:t> </a:t>
            </a:r>
          </a:p>
          <a:p>
            <a:pPr marL="0" indent="0">
              <a:spcBef>
                <a:spcPts val="0"/>
              </a:spcBef>
              <a:buNone/>
            </a:pPr>
            <a:r>
              <a:rPr lang="en-US" sz="2600" dirty="0">
                <a:latin typeface="Courier" pitchFamily="2" charset="0"/>
              </a:rPr>
              <a:t>More detailed explanatory text, if necessary. Wrap it to about 72 characters or so. In some contexts, the first line is treated as the subject of an email and the rest of the text as the body. The blank line separating the summary from the body is critical (unless you omit the body entirely); tools like rebase can get confused if you run the two together. </a:t>
            </a:r>
          </a:p>
          <a:p>
            <a:pPr marL="0" indent="0">
              <a:spcBef>
                <a:spcPts val="0"/>
              </a:spcBef>
              <a:buNone/>
            </a:pPr>
            <a:endParaRPr lang="en-US" sz="2600" dirty="0">
              <a:latin typeface="Courier" pitchFamily="2" charset="0"/>
            </a:endParaRPr>
          </a:p>
          <a:p>
            <a:pPr marL="0" indent="0">
              <a:spcBef>
                <a:spcPts val="0"/>
              </a:spcBef>
              <a:buNone/>
            </a:pPr>
            <a:r>
              <a:rPr lang="en-US" sz="2600" dirty="0">
                <a:latin typeface="Courier" pitchFamily="2" charset="0"/>
              </a:rPr>
              <a:t>Write your commit message in the imperative: "Fix bug" and not "Fixed bug" or "Fixes bug." This convention matches up with commit messages generated by commands like </a:t>
            </a:r>
            <a:r>
              <a:rPr lang="en-US" sz="2600" dirty="0" err="1">
                <a:latin typeface="Courier" pitchFamily="2" charset="0"/>
              </a:rPr>
              <a:t>git</a:t>
            </a:r>
            <a:r>
              <a:rPr lang="en-US" sz="2600" dirty="0">
                <a:latin typeface="Courier" pitchFamily="2" charset="0"/>
              </a:rPr>
              <a:t> merge and </a:t>
            </a:r>
            <a:r>
              <a:rPr lang="en-US" sz="2600" dirty="0" err="1">
                <a:latin typeface="Courier" pitchFamily="2" charset="0"/>
              </a:rPr>
              <a:t>git</a:t>
            </a:r>
            <a:r>
              <a:rPr lang="en-US" sz="2600" dirty="0">
                <a:latin typeface="Courier" pitchFamily="2" charset="0"/>
              </a:rPr>
              <a:t> revert. </a:t>
            </a:r>
          </a:p>
          <a:p>
            <a:pPr marL="0" indent="0">
              <a:spcBef>
                <a:spcPts val="0"/>
              </a:spcBef>
              <a:buNone/>
            </a:pPr>
            <a:endParaRPr lang="en-US" sz="2600" dirty="0">
              <a:latin typeface="Courier" pitchFamily="2" charset="0"/>
            </a:endParaRPr>
          </a:p>
          <a:p>
            <a:pPr marL="0" indent="0">
              <a:spcBef>
                <a:spcPts val="0"/>
              </a:spcBef>
              <a:buNone/>
            </a:pPr>
            <a:r>
              <a:rPr lang="en-US" sz="2600" dirty="0">
                <a:latin typeface="Courier" pitchFamily="2" charset="0"/>
              </a:rPr>
              <a:t>Further paragraphs come after blank lines. </a:t>
            </a:r>
          </a:p>
          <a:p>
            <a:pPr marL="0" indent="0">
              <a:spcBef>
                <a:spcPts val="0"/>
              </a:spcBef>
              <a:buNone/>
            </a:pPr>
            <a:endParaRPr lang="en-US" sz="2600" dirty="0">
              <a:latin typeface="Courier" pitchFamily="2" charset="0"/>
            </a:endParaRPr>
          </a:p>
          <a:p>
            <a:pPr>
              <a:spcBef>
                <a:spcPts val="0"/>
              </a:spcBef>
              <a:buFontTx/>
              <a:buChar char="-"/>
            </a:pPr>
            <a:r>
              <a:rPr lang="en-US" sz="2600" dirty="0">
                <a:latin typeface="Courier" pitchFamily="2" charset="0"/>
              </a:rPr>
              <a:t>Bullet points are okay, too </a:t>
            </a:r>
          </a:p>
          <a:p>
            <a:pPr>
              <a:spcBef>
                <a:spcPts val="0"/>
              </a:spcBef>
              <a:buFontTx/>
              <a:buChar char="-"/>
            </a:pPr>
            <a:endParaRPr lang="en-US" sz="2600" dirty="0">
              <a:latin typeface="Courier" pitchFamily="2" charset="0"/>
            </a:endParaRPr>
          </a:p>
          <a:p>
            <a:pPr>
              <a:spcBef>
                <a:spcPts val="0"/>
              </a:spcBef>
              <a:buFontTx/>
              <a:buChar char="-"/>
            </a:pPr>
            <a:r>
              <a:rPr lang="en-US" sz="2600" dirty="0">
                <a:latin typeface="Courier" pitchFamily="2" charset="0"/>
              </a:rPr>
              <a:t>Typically a hyphen or asterisk is used for the bullet, followed by a single space, with blank lines in between, but conventions vary here </a:t>
            </a:r>
          </a:p>
          <a:p>
            <a:pPr>
              <a:spcBef>
                <a:spcPts val="0"/>
              </a:spcBef>
              <a:buFontTx/>
              <a:buChar char="-"/>
            </a:pPr>
            <a:endParaRPr lang="en-US" sz="2600" dirty="0">
              <a:latin typeface="Courier" pitchFamily="2" charset="0"/>
            </a:endParaRPr>
          </a:p>
          <a:p>
            <a:pPr>
              <a:spcBef>
                <a:spcPts val="0"/>
              </a:spcBef>
              <a:buFontTx/>
              <a:buChar char="-"/>
            </a:pPr>
            <a:r>
              <a:rPr lang="en-US" sz="2600" dirty="0">
                <a:latin typeface="Courier" pitchFamily="2" charset="0"/>
              </a:rPr>
              <a:t>Use a hanging indent</a:t>
            </a:r>
          </a:p>
          <a:p>
            <a:pPr>
              <a:spcBef>
                <a:spcPts val="0"/>
              </a:spcBef>
              <a:buFontTx/>
              <a:buChar char="-"/>
            </a:pPr>
            <a:endParaRPr lang="en-US" dirty="0">
              <a:latin typeface="Courier" pitchFamily="2" charset="0"/>
            </a:endParaRPr>
          </a:p>
          <a:p>
            <a:pPr marL="0" indent="0">
              <a:spcBef>
                <a:spcPts val="0"/>
              </a:spcBef>
              <a:buNone/>
            </a:pPr>
            <a:r>
              <a:rPr lang="en-US" sz="2900" dirty="0">
                <a:solidFill>
                  <a:schemeClr val="tx2">
                    <a:lumMod val="90000"/>
                    <a:lumOff val="10000"/>
                  </a:schemeClr>
                </a:solidFill>
                <a:hlinkClick r:id="rId2"/>
              </a:rPr>
              <a:t>https://tbaggery.com/2008/04/19/a-note-about-git-commit-messages.html</a:t>
            </a:r>
            <a:r>
              <a:rPr lang="en-US" sz="2900" dirty="0"/>
              <a:t> </a:t>
            </a:r>
          </a:p>
        </p:txBody>
      </p:sp>
      <p:sp>
        <p:nvSpPr>
          <p:cNvPr id="4" name="Date Placeholder 3">
            <a:extLst>
              <a:ext uri="{FF2B5EF4-FFF2-40B4-BE49-F238E27FC236}">
                <a16:creationId xmlns:a16="http://schemas.microsoft.com/office/drawing/2014/main" id="{9B0475D0-D67F-FA4A-BF4A-31798B65CDF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CEF9675-A7DB-0F4A-8442-6395E4001EF8}"/>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A2A4BB9-480C-AC45-9719-1EAD9FD7E32B}"/>
              </a:ext>
            </a:extLst>
          </p:cNvPr>
          <p:cNvSpPr>
            <a:spLocks noGrp="1"/>
          </p:cNvSpPr>
          <p:nvPr>
            <p:ph type="sldNum" sz="quarter" idx="12"/>
          </p:nvPr>
        </p:nvSpPr>
        <p:spPr/>
        <p:txBody>
          <a:bodyPr/>
          <a:lstStyle/>
          <a:p>
            <a:fld id="{7C13B1F0-92EC-E545-B629-AD58957A63EF}" type="slidenum">
              <a:rPr lang="en-US" smtClean="0"/>
              <a:t>48</a:t>
            </a:fld>
            <a:endParaRPr lang="en-US"/>
          </a:p>
        </p:txBody>
      </p:sp>
    </p:spTree>
    <p:extLst>
      <p:ext uri="{BB962C8B-B14F-4D97-AF65-F5344CB8AC3E}">
        <p14:creationId xmlns:p14="http://schemas.microsoft.com/office/powerpoint/2010/main" val="4208624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2A8A-A8A7-4141-8D04-757DF5E3F67C}"/>
              </a:ext>
            </a:extLst>
          </p:cNvPr>
          <p:cNvSpPr>
            <a:spLocks noGrp="1"/>
          </p:cNvSpPr>
          <p:nvPr>
            <p:ph type="title"/>
          </p:nvPr>
        </p:nvSpPr>
        <p:spPr/>
        <p:txBody>
          <a:bodyPr/>
          <a:lstStyle/>
          <a:p>
            <a:r>
              <a:rPr lang="en-US" dirty="0"/>
              <a:t>Chris Beam’s Seven Rules</a:t>
            </a:r>
          </a:p>
        </p:txBody>
      </p:sp>
      <p:sp>
        <p:nvSpPr>
          <p:cNvPr id="3" name="Content Placeholder 2">
            <a:extLst>
              <a:ext uri="{FF2B5EF4-FFF2-40B4-BE49-F238E27FC236}">
                <a16:creationId xmlns:a16="http://schemas.microsoft.com/office/drawing/2014/main" id="{A625D701-06E3-7844-AFE5-78E9A711A03A}"/>
              </a:ext>
            </a:extLst>
          </p:cNvPr>
          <p:cNvSpPr>
            <a:spLocks noGrp="1"/>
          </p:cNvSpPr>
          <p:nvPr>
            <p:ph idx="1"/>
          </p:nvPr>
        </p:nvSpPr>
        <p:spPr/>
        <p:txBody>
          <a:bodyPr>
            <a:normAutofit/>
          </a:bodyPr>
          <a:lstStyle/>
          <a:p>
            <a:pPr marL="514350" indent="-514350">
              <a:buFont typeface="+mj-lt"/>
              <a:buAutoNum type="arabicParenR"/>
            </a:pPr>
            <a:r>
              <a:rPr lang="en-US" sz="3200" dirty="0"/>
              <a:t>Separate subject from body with a blank line</a:t>
            </a:r>
          </a:p>
          <a:p>
            <a:pPr marL="514350" indent="-514350">
              <a:buFont typeface="+mj-lt"/>
              <a:buAutoNum type="arabicParenR"/>
            </a:pPr>
            <a:r>
              <a:rPr lang="en-US" sz="3200" dirty="0"/>
              <a:t>Limit the subject line to 50 characters</a:t>
            </a:r>
          </a:p>
          <a:p>
            <a:pPr marL="514350" indent="-514350">
              <a:buFont typeface="+mj-lt"/>
              <a:buAutoNum type="arabicParenR"/>
            </a:pPr>
            <a:r>
              <a:rPr lang="en-US" sz="3200" dirty="0"/>
              <a:t>Capitalize the subject line</a:t>
            </a:r>
          </a:p>
          <a:p>
            <a:pPr marL="514350" indent="-514350">
              <a:buFont typeface="+mj-lt"/>
              <a:buAutoNum type="arabicParenR"/>
            </a:pPr>
            <a:r>
              <a:rPr lang="en-US" sz="3200" dirty="0"/>
              <a:t>Do not end the subject line with a period</a:t>
            </a:r>
          </a:p>
          <a:p>
            <a:pPr marL="514350" indent="-514350">
              <a:buFont typeface="+mj-lt"/>
              <a:buAutoNum type="arabicParenR"/>
            </a:pPr>
            <a:r>
              <a:rPr lang="en-US" sz="3200" dirty="0"/>
              <a:t>Use the imperative mood in the subject line</a:t>
            </a:r>
          </a:p>
          <a:p>
            <a:pPr marL="514350" indent="-514350">
              <a:buFont typeface="+mj-lt"/>
              <a:buAutoNum type="arabicParenR"/>
            </a:pPr>
            <a:r>
              <a:rPr lang="en-US" sz="3200" dirty="0"/>
              <a:t>Wrap the body at 72 characters</a:t>
            </a:r>
          </a:p>
          <a:p>
            <a:pPr marL="514350" indent="-514350">
              <a:buFont typeface="+mj-lt"/>
              <a:buAutoNum type="arabicParenR"/>
            </a:pPr>
            <a:r>
              <a:rPr lang="en-US" sz="3200" dirty="0"/>
              <a:t>Use the body to explain what and why vs. how</a:t>
            </a:r>
          </a:p>
          <a:p>
            <a:pPr marL="0" indent="0">
              <a:buNone/>
            </a:pPr>
            <a:r>
              <a:rPr lang="en-US" sz="2300" dirty="0">
                <a:hlinkClick r:id="rId2"/>
              </a:rPr>
              <a:t>https://chris.beams.io/posts/git-commit/#seven-rules</a:t>
            </a:r>
            <a:r>
              <a:rPr lang="en-US" sz="2300" dirty="0"/>
              <a:t> </a:t>
            </a:r>
          </a:p>
        </p:txBody>
      </p:sp>
      <p:sp>
        <p:nvSpPr>
          <p:cNvPr id="4" name="Date Placeholder 3">
            <a:extLst>
              <a:ext uri="{FF2B5EF4-FFF2-40B4-BE49-F238E27FC236}">
                <a16:creationId xmlns:a16="http://schemas.microsoft.com/office/drawing/2014/main" id="{9D310E35-414F-A347-B027-60208F91BB37}"/>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687D963B-8C54-D54D-B3E6-9BC22FB17FA8}"/>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23AD8A8-85DB-104D-ACDF-893A9E45AFC9}"/>
              </a:ext>
            </a:extLst>
          </p:cNvPr>
          <p:cNvSpPr>
            <a:spLocks noGrp="1"/>
          </p:cNvSpPr>
          <p:nvPr>
            <p:ph type="sldNum" sz="quarter" idx="12"/>
          </p:nvPr>
        </p:nvSpPr>
        <p:spPr/>
        <p:txBody>
          <a:bodyPr/>
          <a:lstStyle/>
          <a:p>
            <a:fld id="{7C13B1F0-92EC-E545-B629-AD58957A63EF}" type="slidenum">
              <a:rPr lang="en-US" smtClean="0"/>
              <a:t>49</a:t>
            </a:fld>
            <a:endParaRPr lang="en-US"/>
          </a:p>
        </p:txBody>
      </p:sp>
    </p:spTree>
    <p:extLst>
      <p:ext uri="{BB962C8B-B14F-4D97-AF65-F5344CB8AC3E}">
        <p14:creationId xmlns:p14="http://schemas.microsoft.com/office/powerpoint/2010/main" val="988776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4AE2-8F9F-CF41-8EE9-82AD68373E6A}"/>
              </a:ext>
            </a:extLst>
          </p:cNvPr>
          <p:cNvSpPr>
            <a:spLocks noGrp="1"/>
          </p:cNvSpPr>
          <p:nvPr>
            <p:ph type="title"/>
          </p:nvPr>
        </p:nvSpPr>
        <p:spPr/>
        <p:txBody>
          <a:bodyPr/>
          <a:lstStyle/>
          <a:p>
            <a:r>
              <a:rPr lang="en-US" dirty="0"/>
              <a:t>WHAT IS SPECIAL ABOUT GIT?</a:t>
            </a:r>
          </a:p>
        </p:txBody>
      </p:sp>
      <p:sp>
        <p:nvSpPr>
          <p:cNvPr id="3" name="Content Placeholder 2">
            <a:extLst>
              <a:ext uri="{FF2B5EF4-FFF2-40B4-BE49-F238E27FC236}">
                <a16:creationId xmlns:a16="http://schemas.microsoft.com/office/drawing/2014/main" id="{7A1AC987-E0FF-CA44-B176-91ACD65C95BD}"/>
              </a:ext>
            </a:extLst>
          </p:cNvPr>
          <p:cNvSpPr>
            <a:spLocks noGrp="1"/>
          </p:cNvSpPr>
          <p:nvPr>
            <p:ph idx="1"/>
          </p:nvPr>
        </p:nvSpPr>
        <p:spPr/>
        <p:txBody>
          <a:bodyPr>
            <a:normAutofit/>
          </a:bodyPr>
          <a:lstStyle/>
          <a:p>
            <a:r>
              <a:rPr lang="en-US" dirty="0"/>
              <a:t>Seeing the problems with existing VCS/SCM solutions available, Torvalds and company focused on a few key objectives in designing </a:t>
            </a:r>
            <a:r>
              <a:rPr lang="en-US" dirty="0" err="1"/>
              <a:t>Git</a:t>
            </a:r>
            <a:r>
              <a:rPr lang="en-US" dirty="0"/>
              <a:t>:</a:t>
            </a:r>
          </a:p>
          <a:p>
            <a:pPr lvl="1"/>
            <a:r>
              <a:rPr lang="en-US" b="1" dirty="0"/>
              <a:t>Speed</a:t>
            </a:r>
            <a:r>
              <a:rPr lang="en-US" dirty="0"/>
              <a:t> </a:t>
            </a:r>
            <a:r>
              <a:rPr lang="en-US" b="1" dirty="0"/>
              <a:t>–</a:t>
            </a:r>
            <a:r>
              <a:rPr lang="en-US" dirty="0"/>
              <a:t> </a:t>
            </a:r>
            <a:r>
              <a:rPr lang="en-US" i="1" dirty="0"/>
              <a:t>most operations in </a:t>
            </a:r>
            <a:r>
              <a:rPr lang="en-US" i="1" dirty="0" err="1"/>
              <a:t>Git</a:t>
            </a:r>
            <a:r>
              <a:rPr lang="en-US" i="1" dirty="0"/>
              <a:t> are performed locally and scale well with data size and complexity</a:t>
            </a:r>
          </a:p>
          <a:p>
            <a:pPr lvl="1"/>
            <a:r>
              <a:rPr lang="en-US" b="1" dirty="0"/>
              <a:t>Simple design – </a:t>
            </a:r>
            <a:r>
              <a:rPr lang="en-US" i="1" dirty="0"/>
              <a:t>designed to be easy to adapt for a wide range of uses</a:t>
            </a:r>
          </a:p>
          <a:p>
            <a:pPr lvl="1"/>
            <a:r>
              <a:rPr lang="en-US" b="1" dirty="0"/>
              <a:t>Strong support for non-linear development – </a:t>
            </a:r>
            <a:r>
              <a:rPr lang="en-US" i="1" dirty="0"/>
              <a:t>can support thousands of parallel development branches</a:t>
            </a:r>
          </a:p>
          <a:p>
            <a:pPr lvl="1"/>
            <a:r>
              <a:rPr lang="en-US" b="1" dirty="0"/>
              <a:t>Fully distributed –</a:t>
            </a:r>
            <a:r>
              <a:rPr lang="en-US" dirty="0"/>
              <a:t> </a:t>
            </a:r>
            <a:r>
              <a:rPr lang="en-US" i="1" dirty="0"/>
              <a:t>remote and local repositories are functionally the same, eliminating the single point of failure often found in CVCSs</a:t>
            </a:r>
          </a:p>
          <a:p>
            <a:pPr lvl="1"/>
            <a:r>
              <a:rPr lang="en-US" b="1" dirty="0"/>
              <a:t>Can handle large projects efficiently </a:t>
            </a:r>
            <a:r>
              <a:rPr lang="en-US" b="1" i="1" dirty="0"/>
              <a:t>– </a:t>
            </a:r>
            <a:r>
              <a:rPr lang="en-US" i="1" dirty="0"/>
              <a:t>designed to handle projects like </a:t>
            </a:r>
            <a:r>
              <a:rPr lang="en-US" i="1" dirty="0" err="1"/>
              <a:t>linux</a:t>
            </a:r>
            <a:r>
              <a:rPr lang="en-US" i="1" dirty="0"/>
              <a:t> kernel development with millions of files while maintaining speed and data integrity</a:t>
            </a:r>
          </a:p>
        </p:txBody>
      </p:sp>
      <p:sp>
        <p:nvSpPr>
          <p:cNvPr id="4" name="Date Placeholder 3">
            <a:extLst>
              <a:ext uri="{FF2B5EF4-FFF2-40B4-BE49-F238E27FC236}">
                <a16:creationId xmlns:a16="http://schemas.microsoft.com/office/drawing/2014/main" id="{8544CA7B-0FCA-B549-B4B1-A98653F62B06}"/>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EE02AD2-458C-5741-B307-466F76BC8243}"/>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24796DD-18C1-F642-BFB0-CC4A718F60F3}"/>
              </a:ext>
            </a:extLst>
          </p:cNvPr>
          <p:cNvSpPr>
            <a:spLocks noGrp="1"/>
          </p:cNvSpPr>
          <p:nvPr>
            <p:ph type="sldNum" sz="quarter" idx="12"/>
          </p:nvPr>
        </p:nvSpPr>
        <p:spPr/>
        <p:txBody>
          <a:bodyPr/>
          <a:lstStyle/>
          <a:p>
            <a:fld id="{7C13B1F0-92EC-E545-B629-AD58957A63EF}" type="slidenum">
              <a:rPr lang="en-US" smtClean="0"/>
              <a:t>5</a:t>
            </a:fld>
            <a:endParaRPr lang="en-US"/>
          </a:p>
        </p:txBody>
      </p:sp>
    </p:spTree>
    <p:extLst>
      <p:ext uri="{BB962C8B-B14F-4D97-AF65-F5344CB8AC3E}">
        <p14:creationId xmlns:p14="http://schemas.microsoft.com/office/powerpoint/2010/main" val="2221966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746F-B0E8-5342-86E8-6F0D11DADD33}"/>
              </a:ext>
            </a:extLst>
          </p:cNvPr>
          <p:cNvSpPr>
            <a:spLocks noGrp="1"/>
          </p:cNvSpPr>
          <p:nvPr>
            <p:ph type="title"/>
          </p:nvPr>
        </p:nvSpPr>
        <p:spPr/>
        <p:txBody>
          <a:bodyPr/>
          <a:lstStyle/>
          <a:p>
            <a:r>
              <a:rPr lang="en-US" dirty="0"/>
              <a:t>UNDOING Things</a:t>
            </a:r>
          </a:p>
        </p:txBody>
      </p:sp>
      <p:sp>
        <p:nvSpPr>
          <p:cNvPr id="3" name="Content Placeholder 2">
            <a:extLst>
              <a:ext uri="{FF2B5EF4-FFF2-40B4-BE49-F238E27FC236}">
                <a16:creationId xmlns:a16="http://schemas.microsoft.com/office/drawing/2014/main" id="{5F1FFF99-E1CA-4B40-A21D-EC4DAB190C18}"/>
              </a:ext>
            </a:extLst>
          </p:cNvPr>
          <p:cNvSpPr>
            <a:spLocks noGrp="1"/>
          </p:cNvSpPr>
          <p:nvPr>
            <p:ph idx="1"/>
          </p:nvPr>
        </p:nvSpPr>
        <p:spPr/>
        <p:txBody>
          <a:bodyPr/>
          <a:lstStyle/>
          <a:p>
            <a:r>
              <a:rPr lang="en-US" dirty="0" err="1"/>
              <a:t>Git</a:t>
            </a:r>
            <a:r>
              <a:rPr lang="en-US" dirty="0"/>
              <a:t> tends to </a:t>
            </a:r>
            <a:r>
              <a:rPr lang="en-US" b="1" dirty="0"/>
              <a:t>only add </a:t>
            </a:r>
            <a:r>
              <a:rPr lang="en-US" dirty="0"/>
              <a:t>things when you make updates </a:t>
            </a:r>
          </a:p>
          <a:p>
            <a:pPr lvl="1"/>
            <a:r>
              <a:rPr lang="en-US" sz="2000" dirty="0"/>
              <a:t>Each commit (snapshot) only adds new things (blobs/trees) or references previously added objects – files that have been deleted can still exist as blobs from past commits</a:t>
            </a:r>
          </a:p>
          <a:p>
            <a:endParaRPr lang="en-US" dirty="0"/>
          </a:p>
        </p:txBody>
      </p:sp>
      <p:sp>
        <p:nvSpPr>
          <p:cNvPr id="4" name="Date Placeholder 3">
            <a:extLst>
              <a:ext uri="{FF2B5EF4-FFF2-40B4-BE49-F238E27FC236}">
                <a16:creationId xmlns:a16="http://schemas.microsoft.com/office/drawing/2014/main" id="{C57DF011-F492-4C43-A8F8-3C679F63850A}"/>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A5BE777-9247-4E41-88A9-46488E03BA2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B48A57E-7307-484F-A53A-16FBECFC9508}"/>
              </a:ext>
            </a:extLst>
          </p:cNvPr>
          <p:cNvSpPr>
            <a:spLocks noGrp="1"/>
          </p:cNvSpPr>
          <p:nvPr>
            <p:ph type="sldNum" sz="quarter" idx="12"/>
          </p:nvPr>
        </p:nvSpPr>
        <p:spPr/>
        <p:txBody>
          <a:bodyPr/>
          <a:lstStyle/>
          <a:p>
            <a:fld id="{7C13B1F0-92EC-E545-B629-AD58957A63EF}" type="slidenum">
              <a:rPr lang="en-US" smtClean="0"/>
              <a:t>50</a:t>
            </a:fld>
            <a:endParaRPr lang="en-US"/>
          </a:p>
        </p:txBody>
      </p:sp>
    </p:spTree>
    <p:extLst>
      <p:ext uri="{BB962C8B-B14F-4D97-AF65-F5344CB8AC3E}">
        <p14:creationId xmlns:p14="http://schemas.microsoft.com/office/powerpoint/2010/main" val="4052571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4F8-DC6B-CB47-8BC4-AB34DD2BB4C2}"/>
              </a:ext>
            </a:extLst>
          </p:cNvPr>
          <p:cNvSpPr>
            <a:spLocks noGrp="1"/>
          </p:cNvSpPr>
          <p:nvPr>
            <p:ph type="title"/>
          </p:nvPr>
        </p:nvSpPr>
        <p:spPr/>
        <p:txBody>
          <a:bodyPr/>
          <a:lstStyle/>
          <a:p>
            <a:r>
              <a:rPr lang="en-US" dirty="0"/>
              <a:t>Merging vs. rebasing history</a:t>
            </a:r>
          </a:p>
        </p:txBody>
      </p:sp>
      <p:sp>
        <p:nvSpPr>
          <p:cNvPr id="3" name="Content Placeholder 2">
            <a:extLst>
              <a:ext uri="{FF2B5EF4-FFF2-40B4-BE49-F238E27FC236}">
                <a16:creationId xmlns:a16="http://schemas.microsoft.com/office/drawing/2014/main" id="{56DF16E8-0A97-F54C-BE93-CC9FA58C4AC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4156278-542A-3241-943D-015F432CF7BC}"/>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388623EB-A85E-874F-A0E8-A8C6C5482D35}"/>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38FD830-DC1A-2B46-824F-CA6387ADC6E9}"/>
              </a:ext>
            </a:extLst>
          </p:cNvPr>
          <p:cNvSpPr>
            <a:spLocks noGrp="1"/>
          </p:cNvSpPr>
          <p:nvPr>
            <p:ph type="sldNum" sz="quarter" idx="12"/>
          </p:nvPr>
        </p:nvSpPr>
        <p:spPr/>
        <p:txBody>
          <a:bodyPr/>
          <a:lstStyle/>
          <a:p>
            <a:fld id="{7C13B1F0-92EC-E545-B629-AD58957A63EF}" type="slidenum">
              <a:rPr lang="en-US" smtClean="0"/>
              <a:t>51</a:t>
            </a:fld>
            <a:endParaRPr lang="en-US"/>
          </a:p>
        </p:txBody>
      </p:sp>
    </p:spTree>
    <p:extLst>
      <p:ext uri="{BB962C8B-B14F-4D97-AF65-F5344CB8AC3E}">
        <p14:creationId xmlns:p14="http://schemas.microsoft.com/office/powerpoint/2010/main" val="955861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BE1E-238E-9E4B-B107-7D0CBF66F5FA}"/>
              </a:ext>
            </a:extLst>
          </p:cNvPr>
          <p:cNvSpPr>
            <a:spLocks noGrp="1"/>
          </p:cNvSpPr>
          <p:nvPr>
            <p:ph type="title"/>
          </p:nvPr>
        </p:nvSpPr>
        <p:spPr/>
        <p:txBody>
          <a:bodyPr/>
          <a:lstStyle/>
          <a:p>
            <a:r>
              <a:rPr lang="en-US" dirty="0"/>
              <a:t>Resetting, checking out, and reverting</a:t>
            </a:r>
          </a:p>
        </p:txBody>
      </p:sp>
      <p:sp>
        <p:nvSpPr>
          <p:cNvPr id="3" name="Content Placeholder 2">
            <a:extLst>
              <a:ext uri="{FF2B5EF4-FFF2-40B4-BE49-F238E27FC236}">
                <a16:creationId xmlns:a16="http://schemas.microsoft.com/office/drawing/2014/main" id="{7CD5D19A-D19C-994D-B8D0-048D6C55307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4B3D328-A73C-D942-B7FA-A00E70A6D67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4DD68F6F-2F8F-9948-B405-C93C47737A24}"/>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EF5D1CF2-48E5-5D48-BDBB-AFE8B14C1C67}"/>
              </a:ext>
            </a:extLst>
          </p:cNvPr>
          <p:cNvSpPr>
            <a:spLocks noGrp="1"/>
          </p:cNvSpPr>
          <p:nvPr>
            <p:ph type="sldNum" sz="quarter" idx="12"/>
          </p:nvPr>
        </p:nvSpPr>
        <p:spPr/>
        <p:txBody>
          <a:bodyPr/>
          <a:lstStyle/>
          <a:p>
            <a:fld id="{7C13B1F0-92EC-E545-B629-AD58957A63EF}" type="slidenum">
              <a:rPr lang="en-US" smtClean="0"/>
              <a:t>52</a:t>
            </a:fld>
            <a:endParaRPr lang="en-US"/>
          </a:p>
        </p:txBody>
      </p:sp>
    </p:spTree>
    <p:extLst>
      <p:ext uri="{BB962C8B-B14F-4D97-AF65-F5344CB8AC3E}">
        <p14:creationId xmlns:p14="http://schemas.microsoft.com/office/powerpoint/2010/main" val="202477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EAC2-F542-594D-84A8-C46CB93FC6D6}"/>
              </a:ext>
            </a:extLst>
          </p:cNvPr>
          <p:cNvSpPr>
            <a:spLocks noGrp="1"/>
          </p:cNvSpPr>
          <p:nvPr>
            <p:ph type="title"/>
          </p:nvPr>
        </p:nvSpPr>
        <p:spPr/>
        <p:txBody>
          <a:bodyPr/>
          <a:lstStyle/>
          <a:p>
            <a:r>
              <a:rPr lang="en-US" dirty="0" err="1"/>
              <a:t>Git</a:t>
            </a:r>
            <a:r>
              <a:rPr lang="en-US" dirty="0"/>
              <a:t> hooks</a:t>
            </a:r>
          </a:p>
        </p:txBody>
      </p:sp>
      <p:sp>
        <p:nvSpPr>
          <p:cNvPr id="3" name="Content Placeholder 2">
            <a:extLst>
              <a:ext uri="{FF2B5EF4-FFF2-40B4-BE49-F238E27FC236}">
                <a16:creationId xmlns:a16="http://schemas.microsoft.com/office/drawing/2014/main" id="{AA93450C-8AC5-7644-9EBE-80A1232EBB2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1A61BE0-DE52-6447-8F74-34CB36AA49B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08E1413D-7EEE-7C42-A721-B608BD99574A}"/>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6BA69385-E485-6F42-9595-A5B9211CB928}"/>
              </a:ext>
            </a:extLst>
          </p:cNvPr>
          <p:cNvSpPr>
            <a:spLocks noGrp="1"/>
          </p:cNvSpPr>
          <p:nvPr>
            <p:ph type="sldNum" sz="quarter" idx="12"/>
          </p:nvPr>
        </p:nvSpPr>
        <p:spPr/>
        <p:txBody>
          <a:bodyPr/>
          <a:lstStyle/>
          <a:p>
            <a:fld id="{7C13B1F0-92EC-E545-B629-AD58957A63EF}" type="slidenum">
              <a:rPr lang="en-US" smtClean="0"/>
              <a:t>53</a:t>
            </a:fld>
            <a:endParaRPr lang="en-US"/>
          </a:p>
        </p:txBody>
      </p:sp>
    </p:spTree>
    <p:extLst>
      <p:ext uri="{BB962C8B-B14F-4D97-AF65-F5344CB8AC3E}">
        <p14:creationId xmlns:p14="http://schemas.microsoft.com/office/powerpoint/2010/main" val="3462706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A4B9-6FDA-C14C-A833-1A02ECF5BD51}"/>
              </a:ext>
            </a:extLst>
          </p:cNvPr>
          <p:cNvSpPr>
            <a:spLocks noGrp="1"/>
          </p:cNvSpPr>
          <p:nvPr>
            <p:ph type="title"/>
          </p:nvPr>
        </p:nvSpPr>
        <p:spPr/>
        <p:txBody>
          <a:bodyPr/>
          <a:lstStyle/>
          <a:p>
            <a:r>
              <a:rPr lang="en-US" dirty="0"/>
              <a:t>GIT REPO HOSTING</a:t>
            </a:r>
          </a:p>
        </p:txBody>
      </p:sp>
      <p:sp>
        <p:nvSpPr>
          <p:cNvPr id="3" name="Content Placeholder 2">
            <a:extLst>
              <a:ext uri="{FF2B5EF4-FFF2-40B4-BE49-F238E27FC236}">
                <a16:creationId xmlns:a16="http://schemas.microsoft.com/office/drawing/2014/main" id="{93D7D7C3-28DF-444A-AE00-14F0C00877BB}"/>
              </a:ext>
            </a:extLst>
          </p:cNvPr>
          <p:cNvSpPr>
            <a:spLocks noGrp="1"/>
          </p:cNvSpPr>
          <p:nvPr>
            <p:ph idx="1"/>
          </p:nvPr>
        </p:nvSpPr>
        <p:spPr/>
        <p:txBody>
          <a:bodyPr/>
          <a:lstStyle/>
          <a:p>
            <a:r>
              <a:rPr lang="en-US" sz="2000" dirty="0" err="1"/>
              <a:t>Git</a:t>
            </a:r>
            <a:r>
              <a:rPr lang="en-US" sz="2000" dirty="0"/>
              <a:t> can track a repo on any Linux/Mac/Windows system, but repo hosting solutions can provide remote storage and access, along with a variety of project management capabilities and other convenient features</a:t>
            </a:r>
          </a:p>
          <a:p>
            <a:pPr lvl="1"/>
            <a:r>
              <a:rPr lang="en-US" sz="1800" dirty="0"/>
              <a:t>GitHub is the de facto standard by market share, but since </a:t>
            </a:r>
            <a:r>
              <a:rPr lang="en-US" sz="1800" dirty="0" err="1"/>
              <a:t>Git</a:t>
            </a:r>
            <a:r>
              <a:rPr lang="en-US" sz="1800" dirty="0"/>
              <a:t> is a completely distributed framework you can take your code wherever you want</a:t>
            </a:r>
          </a:p>
          <a:p>
            <a:r>
              <a:rPr lang="en-US" sz="2000" dirty="0"/>
              <a:t>Cloud Hosting Solutions</a:t>
            </a:r>
          </a:p>
          <a:p>
            <a:pPr lvl="1"/>
            <a:r>
              <a:rPr lang="en-US" sz="1800" dirty="0" err="1"/>
              <a:t>BitBucket</a:t>
            </a:r>
            <a:r>
              <a:rPr lang="en-US" sz="1800" dirty="0"/>
              <a:t> (</a:t>
            </a:r>
            <a:r>
              <a:rPr lang="en-US" sz="1800" dirty="0" err="1"/>
              <a:t>Atlassian</a:t>
            </a:r>
            <a:r>
              <a:rPr lang="en-US" sz="1800" dirty="0"/>
              <a:t>)</a:t>
            </a:r>
          </a:p>
          <a:p>
            <a:pPr lvl="1"/>
            <a:r>
              <a:rPr lang="en-US" sz="1800" dirty="0" err="1"/>
              <a:t>CloudForge</a:t>
            </a:r>
            <a:endParaRPr lang="en-US" sz="1800" dirty="0"/>
          </a:p>
          <a:p>
            <a:pPr lvl="1"/>
            <a:r>
              <a:rPr lang="en-US" sz="1800" dirty="0"/>
              <a:t>Codebase</a:t>
            </a:r>
          </a:p>
          <a:p>
            <a:pPr lvl="1"/>
            <a:r>
              <a:rPr lang="en-US" sz="1800" dirty="0"/>
              <a:t>GitHub</a:t>
            </a:r>
          </a:p>
          <a:p>
            <a:pPr lvl="1"/>
            <a:r>
              <a:rPr lang="en-US" sz="1800" dirty="0" err="1"/>
              <a:t>Plan.io</a:t>
            </a:r>
            <a:endParaRPr lang="en-US" sz="1800" dirty="0"/>
          </a:p>
          <a:p>
            <a:r>
              <a:rPr lang="en-US" sz="2000" dirty="0"/>
              <a:t>Local Hosting Solutions</a:t>
            </a:r>
          </a:p>
          <a:p>
            <a:pPr lvl="1"/>
            <a:r>
              <a:rPr lang="en-US" sz="1800" dirty="0" err="1"/>
              <a:t>GitLab</a:t>
            </a:r>
            <a:endParaRPr lang="en-US" sz="1800" dirty="0"/>
          </a:p>
          <a:p>
            <a:pPr lvl="1"/>
            <a:r>
              <a:rPr lang="en-US" sz="1800" dirty="0"/>
              <a:t>Phabricator</a:t>
            </a:r>
          </a:p>
        </p:txBody>
      </p:sp>
      <p:sp>
        <p:nvSpPr>
          <p:cNvPr id="4" name="Date Placeholder 3">
            <a:extLst>
              <a:ext uri="{FF2B5EF4-FFF2-40B4-BE49-F238E27FC236}">
                <a16:creationId xmlns:a16="http://schemas.microsoft.com/office/drawing/2014/main" id="{A220F931-A99E-3645-BCF8-781ED01921EE}"/>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E14C65B9-15DB-CA4E-AD67-BF7DE6E1CF0F}"/>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AE77D520-EAC5-5248-A36E-3FC790BF9F81}"/>
              </a:ext>
            </a:extLst>
          </p:cNvPr>
          <p:cNvSpPr>
            <a:spLocks noGrp="1"/>
          </p:cNvSpPr>
          <p:nvPr>
            <p:ph type="sldNum" sz="quarter" idx="12"/>
          </p:nvPr>
        </p:nvSpPr>
        <p:spPr/>
        <p:txBody>
          <a:bodyPr/>
          <a:lstStyle/>
          <a:p>
            <a:fld id="{7C13B1F0-92EC-E545-B629-AD58957A63EF}" type="slidenum">
              <a:rPr lang="en-US" smtClean="0"/>
              <a:t>54</a:t>
            </a:fld>
            <a:endParaRPr lang="en-US"/>
          </a:p>
        </p:txBody>
      </p:sp>
    </p:spTree>
    <p:extLst>
      <p:ext uri="{BB962C8B-B14F-4D97-AF65-F5344CB8AC3E}">
        <p14:creationId xmlns:p14="http://schemas.microsoft.com/office/powerpoint/2010/main" val="4213356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30C6-CF91-334E-86C8-9AE63972397B}"/>
              </a:ext>
            </a:extLst>
          </p:cNvPr>
          <p:cNvSpPr>
            <a:spLocks noGrp="1"/>
          </p:cNvSpPr>
          <p:nvPr>
            <p:ph type="title"/>
          </p:nvPr>
        </p:nvSpPr>
        <p:spPr/>
        <p:txBody>
          <a:bodyPr/>
          <a:lstStyle/>
          <a:p>
            <a:r>
              <a:rPr lang="en-US" dirty="0"/>
              <a:t>GitHub Badges</a:t>
            </a:r>
          </a:p>
        </p:txBody>
      </p:sp>
      <p:sp>
        <p:nvSpPr>
          <p:cNvPr id="3" name="Content Placeholder 2">
            <a:extLst>
              <a:ext uri="{FF2B5EF4-FFF2-40B4-BE49-F238E27FC236}">
                <a16:creationId xmlns:a16="http://schemas.microsoft.com/office/drawing/2014/main" id="{48D9AFBA-16BD-D145-9AE6-4ACFA4386BFF}"/>
              </a:ext>
            </a:extLst>
          </p:cNvPr>
          <p:cNvSpPr>
            <a:spLocks noGrp="1"/>
          </p:cNvSpPr>
          <p:nvPr>
            <p:ph idx="1"/>
          </p:nvPr>
        </p:nvSpPr>
        <p:spPr/>
        <p:txBody>
          <a:bodyPr/>
          <a:lstStyle/>
          <a:p>
            <a:r>
              <a:rPr lang="en-US" dirty="0"/>
              <a:t>Badges are used to indicate that repositories meet certain quality standards or include certain special features</a:t>
            </a:r>
          </a:p>
          <a:p>
            <a:r>
              <a:rPr lang="en-US" dirty="0"/>
              <a:t>Badges are normally small SVG images that are loaded from a remote site and can be embedded easily into your readme files</a:t>
            </a:r>
          </a:p>
        </p:txBody>
      </p:sp>
      <p:sp>
        <p:nvSpPr>
          <p:cNvPr id="4" name="Date Placeholder 3">
            <a:extLst>
              <a:ext uri="{FF2B5EF4-FFF2-40B4-BE49-F238E27FC236}">
                <a16:creationId xmlns:a16="http://schemas.microsoft.com/office/drawing/2014/main" id="{A2E2D728-5076-894F-ACF3-D3E8BA849EF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118DD8A-50D2-BD4C-BBA8-3B1B3B6B76E6}"/>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B68EBCD4-E277-934F-9600-DDEF397DAE4D}"/>
              </a:ext>
            </a:extLst>
          </p:cNvPr>
          <p:cNvSpPr>
            <a:spLocks noGrp="1"/>
          </p:cNvSpPr>
          <p:nvPr>
            <p:ph type="sldNum" sz="quarter" idx="12"/>
          </p:nvPr>
        </p:nvSpPr>
        <p:spPr/>
        <p:txBody>
          <a:bodyPr/>
          <a:lstStyle/>
          <a:p>
            <a:fld id="{7C13B1F0-92EC-E545-B629-AD58957A63EF}" type="slidenum">
              <a:rPr lang="en-US" smtClean="0"/>
              <a:t>55</a:t>
            </a:fld>
            <a:endParaRPr lang="en-US"/>
          </a:p>
        </p:txBody>
      </p:sp>
    </p:spTree>
    <p:extLst>
      <p:ext uri="{BB962C8B-B14F-4D97-AF65-F5344CB8AC3E}">
        <p14:creationId xmlns:p14="http://schemas.microsoft.com/office/powerpoint/2010/main" val="57155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8070-01EC-974F-8191-B4F56A7C95F8}"/>
              </a:ext>
            </a:extLst>
          </p:cNvPr>
          <p:cNvSpPr>
            <a:spLocks noGrp="1"/>
          </p:cNvSpPr>
          <p:nvPr>
            <p:ph type="title"/>
          </p:nvPr>
        </p:nvSpPr>
        <p:spPr/>
        <p:txBody>
          <a:bodyPr/>
          <a:lstStyle/>
          <a:p>
            <a:r>
              <a:rPr lang="en-US" dirty="0"/>
              <a:t>Continuous Integration Testing</a:t>
            </a:r>
          </a:p>
        </p:txBody>
      </p:sp>
      <p:sp>
        <p:nvSpPr>
          <p:cNvPr id="3" name="Content Placeholder 2">
            <a:extLst>
              <a:ext uri="{FF2B5EF4-FFF2-40B4-BE49-F238E27FC236}">
                <a16:creationId xmlns:a16="http://schemas.microsoft.com/office/drawing/2014/main" id="{BCB7C6A8-5BCB-6846-86A7-95456B8491F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C8F4B00-DB74-0845-96C6-1B4AD7A97AB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37DA5DA-EE45-7E42-93E0-10B12CF641A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474F2DC4-E78B-2B46-B5BB-9BC66F5C7AA2}"/>
              </a:ext>
            </a:extLst>
          </p:cNvPr>
          <p:cNvSpPr>
            <a:spLocks noGrp="1"/>
          </p:cNvSpPr>
          <p:nvPr>
            <p:ph type="sldNum" sz="quarter" idx="12"/>
          </p:nvPr>
        </p:nvSpPr>
        <p:spPr/>
        <p:txBody>
          <a:bodyPr/>
          <a:lstStyle/>
          <a:p>
            <a:fld id="{7C13B1F0-92EC-E545-B629-AD58957A63EF}" type="slidenum">
              <a:rPr lang="en-US" smtClean="0"/>
              <a:t>56</a:t>
            </a:fld>
            <a:endParaRPr lang="en-US"/>
          </a:p>
        </p:txBody>
      </p:sp>
    </p:spTree>
    <p:extLst>
      <p:ext uri="{BB962C8B-B14F-4D97-AF65-F5344CB8AC3E}">
        <p14:creationId xmlns:p14="http://schemas.microsoft.com/office/powerpoint/2010/main" val="1986741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36FC-6B2A-0A4D-BE87-57A668A86142}"/>
              </a:ext>
            </a:extLst>
          </p:cNvPr>
          <p:cNvSpPr>
            <a:spLocks noGrp="1"/>
          </p:cNvSpPr>
          <p:nvPr>
            <p:ph type="title"/>
          </p:nvPr>
        </p:nvSpPr>
        <p:spPr/>
        <p:txBody>
          <a:bodyPr/>
          <a:lstStyle/>
          <a:p>
            <a:r>
              <a:rPr lang="en-US" dirty="0"/>
              <a:t>4. GitHub Tips for data science</a:t>
            </a:r>
          </a:p>
        </p:txBody>
      </p:sp>
      <p:sp>
        <p:nvSpPr>
          <p:cNvPr id="3" name="Text Placeholder 2">
            <a:extLst>
              <a:ext uri="{FF2B5EF4-FFF2-40B4-BE49-F238E27FC236}">
                <a16:creationId xmlns:a16="http://schemas.microsoft.com/office/drawing/2014/main" id="{B04B29D3-3DCB-374C-97F9-48BF996EF2E4}"/>
              </a:ext>
            </a:extLst>
          </p:cNvPr>
          <p:cNvSpPr>
            <a:spLocks noGrp="1"/>
          </p:cNvSpPr>
          <p:nvPr>
            <p:ph type="body" idx="1"/>
          </p:nvPr>
        </p:nvSpPr>
        <p:spPr/>
        <p:txBody>
          <a:bodyPr/>
          <a:lstStyle/>
          <a:p>
            <a:r>
              <a:rPr lang="en-US" dirty="0"/>
              <a:t>Making your repo more than a repo</a:t>
            </a:r>
          </a:p>
        </p:txBody>
      </p:sp>
      <p:sp>
        <p:nvSpPr>
          <p:cNvPr id="4" name="Date Placeholder 3">
            <a:extLst>
              <a:ext uri="{FF2B5EF4-FFF2-40B4-BE49-F238E27FC236}">
                <a16:creationId xmlns:a16="http://schemas.microsoft.com/office/drawing/2014/main" id="{00018A52-814C-DF4F-804D-F8E81193F988}"/>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5FB12ACB-A854-A945-971E-3C0F81AC305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8E4E9F1B-45E4-BB44-9D8C-E846B5BC56B3}"/>
              </a:ext>
            </a:extLst>
          </p:cNvPr>
          <p:cNvSpPr>
            <a:spLocks noGrp="1"/>
          </p:cNvSpPr>
          <p:nvPr>
            <p:ph type="sldNum" sz="quarter" idx="12"/>
          </p:nvPr>
        </p:nvSpPr>
        <p:spPr/>
        <p:txBody>
          <a:bodyPr/>
          <a:lstStyle/>
          <a:p>
            <a:fld id="{7C13B1F0-92EC-E545-B629-AD58957A63EF}" type="slidenum">
              <a:rPr lang="en-US" smtClean="0"/>
              <a:t>57</a:t>
            </a:fld>
            <a:endParaRPr lang="en-US"/>
          </a:p>
        </p:txBody>
      </p:sp>
    </p:spTree>
    <p:extLst>
      <p:ext uri="{BB962C8B-B14F-4D97-AF65-F5344CB8AC3E}">
        <p14:creationId xmlns:p14="http://schemas.microsoft.com/office/powerpoint/2010/main" val="150497016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D6FB-1A7C-7144-8221-236821ABF6BD}"/>
              </a:ext>
            </a:extLst>
          </p:cNvPr>
          <p:cNvSpPr>
            <a:spLocks noGrp="1"/>
          </p:cNvSpPr>
          <p:nvPr>
            <p:ph type="title"/>
          </p:nvPr>
        </p:nvSpPr>
        <p:spPr/>
        <p:txBody>
          <a:bodyPr/>
          <a:lstStyle/>
          <a:p>
            <a:r>
              <a:rPr lang="en-US" dirty="0"/>
              <a:t>GitHub Pages </a:t>
            </a:r>
            <a:r>
              <a:rPr lang="en-US" sz="3200" dirty="0">
                <a:hlinkClick r:id="rId2"/>
              </a:rPr>
              <a:t>https://pages.github.com/</a:t>
            </a:r>
            <a:r>
              <a:rPr lang="en-US" sz="3200" dirty="0"/>
              <a:t> </a:t>
            </a:r>
          </a:p>
        </p:txBody>
      </p:sp>
      <p:sp>
        <p:nvSpPr>
          <p:cNvPr id="3" name="Content Placeholder 2">
            <a:extLst>
              <a:ext uri="{FF2B5EF4-FFF2-40B4-BE49-F238E27FC236}">
                <a16:creationId xmlns:a16="http://schemas.microsoft.com/office/drawing/2014/main" id="{9D1B103C-0B7B-CD41-9061-2EFBDCC4F46A}"/>
              </a:ext>
            </a:extLst>
          </p:cNvPr>
          <p:cNvSpPr>
            <a:spLocks noGrp="1"/>
          </p:cNvSpPr>
          <p:nvPr>
            <p:ph idx="1"/>
          </p:nvPr>
        </p:nvSpPr>
        <p:spPr>
          <a:xfrm>
            <a:off x="838200" y="1721168"/>
            <a:ext cx="7741920" cy="4622482"/>
          </a:xfrm>
        </p:spPr>
        <p:txBody>
          <a:bodyPr/>
          <a:lstStyle/>
          <a:p>
            <a:r>
              <a:rPr lang="en-US" dirty="0"/>
              <a:t>Allows you to publish </a:t>
            </a:r>
            <a:r>
              <a:rPr lang="en-US" b="1" dirty="0"/>
              <a:t>simple websites </a:t>
            </a:r>
            <a:r>
              <a:rPr lang="en-US" dirty="0"/>
              <a:t>directly from GitHub</a:t>
            </a:r>
          </a:p>
          <a:p>
            <a:r>
              <a:rPr lang="en-US" dirty="0"/>
              <a:t>You can generate </a:t>
            </a:r>
            <a:r>
              <a:rPr lang="en-US" b="1" dirty="0"/>
              <a:t>one site </a:t>
            </a:r>
            <a:r>
              <a:rPr lang="en-US" dirty="0"/>
              <a:t>per GitHub account or organization, and </a:t>
            </a:r>
            <a:r>
              <a:rPr lang="en-US" b="1" dirty="0"/>
              <a:t>unlimited project sites</a:t>
            </a:r>
          </a:p>
          <a:p>
            <a:r>
              <a:rPr lang="en-US" dirty="0"/>
              <a:t>Great for providing simple documentation or project information without having to worry about web hosting</a:t>
            </a:r>
          </a:p>
        </p:txBody>
      </p:sp>
      <p:sp>
        <p:nvSpPr>
          <p:cNvPr id="4" name="Date Placeholder 3">
            <a:extLst>
              <a:ext uri="{FF2B5EF4-FFF2-40B4-BE49-F238E27FC236}">
                <a16:creationId xmlns:a16="http://schemas.microsoft.com/office/drawing/2014/main" id="{F05DC5D6-C434-B641-B9C4-0A23710AE665}"/>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C1D9678E-8B95-F347-85B7-DAB4032FA147}"/>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7837921D-FDFD-124A-93EC-4DEC4373259D}"/>
              </a:ext>
            </a:extLst>
          </p:cNvPr>
          <p:cNvSpPr>
            <a:spLocks noGrp="1"/>
          </p:cNvSpPr>
          <p:nvPr>
            <p:ph type="sldNum" sz="quarter" idx="12"/>
          </p:nvPr>
        </p:nvSpPr>
        <p:spPr/>
        <p:txBody>
          <a:bodyPr/>
          <a:lstStyle/>
          <a:p>
            <a:fld id="{7C13B1F0-92EC-E545-B629-AD58957A63EF}" type="slidenum">
              <a:rPr lang="en-US" smtClean="0"/>
              <a:t>58</a:t>
            </a:fld>
            <a:endParaRPr lang="en-US"/>
          </a:p>
        </p:txBody>
      </p:sp>
      <p:pic>
        <p:nvPicPr>
          <p:cNvPr id="10" name="Picture 9">
            <a:extLst>
              <a:ext uri="{FF2B5EF4-FFF2-40B4-BE49-F238E27FC236}">
                <a16:creationId xmlns:a16="http://schemas.microsoft.com/office/drawing/2014/main" id="{13861600-66DC-B647-90C4-7FA27067FB9D}"/>
              </a:ext>
            </a:extLst>
          </p:cNvPr>
          <p:cNvPicPr>
            <a:picLocks noChangeAspect="1"/>
          </p:cNvPicPr>
          <p:nvPr/>
        </p:nvPicPr>
        <p:blipFill>
          <a:blip r:embed="rId3"/>
          <a:stretch>
            <a:fillRect/>
          </a:stretch>
        </p:blipFill>
        <p:spPr>
          <a:xfrm>
            <a:off x="8703945" y="1509698"/>
            <a:ext cx="2649855" cy="4662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2318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AAA1-0BBB-D342-BCB1-A8AB3096A28A}"/>
              </a:ext>
            </a:extLst>
          </p:cNvPr>
          <p:cNvSpPr>
            <a:spLocks noGrp="1"/>
          </p:cNvSpPr>
          <p:nvPr>
            <p:ph type="title"/>
          </p:nvPr>
        </p:nvSpPr>
        <p:spPr/>
        <p:txBody>
          <a:bodyPr/>
          <a:lstStyle/>
          <a:p>
            <a:r>
              <a:rPr lang="en-US" dirty="0" err="1"/>
              <a:t>Jupyter</a:t>
            </a:r>
            <a:r>
              <a:rPr lang="en-US" dirty="0"/>
              <a:t> </a:t>
            </a:r>
            <a:r>
              <a:rPr lang="en-US" dirty="0" err="1"/>
              <a:t>NBViewer</a:t>
            </a:r>
            <a:r>
              <a:rPr lang="en-US" dirty="0"/>
              <a:t> </a:t>
            </a:r>
            <a:r>
              <a:rPr lang="en-US" sz="3200" dirty="0">
                <a:hlinkClick r:id="rId2"/>
              </a:rPr>
              <a:t>http://nbviewer.jupyter.org/</a:t>
            </a:r>
            <a:r>
              <a:rPr lang="en-US" sz="3200" dirty="0"/>
              <a:t> </a:t>
            </a:r>
          </a:p>
        </p:txBody>
      </p:sp>
      <p:sp>
        <p:nvSpPr>
          <p:cNvPr id="3" name="Content Placeholder 2">
            <a:extLst>
              <a:ext uri="{FF2B5EF4-FFF2-40B4-BE49-F238E27FC236}">
                <a16:creationId xmlns:a16="http://schemas.microsoft.com/office/drawing/2014/main" id="{8FD9FDC7-6739-5243-95D3-FE2358E73147}"/>
              </a:ext>
            </a:extLst>
          </p:cNvPr>
          <p:cNvSpPr>
            <a:spLocks noGrp="1"/>
          </p:cNvSpPr>
          <p:nvPr>
            <p:ph idx="1"/>
          </p:nvPr>
        </p:nvSpPr>
        <p:spPr>
          <a:xfrm>
            <a:off x="838200" y="1721168"/>
            <a:ext cx="6583680" cy="4622482"/>
          </a:xfrm>
        </p:spPr>
        <p:txBody>
          <a:bodyPr/>
          <a:lstStyle/>
          <a:p>
            <a:r>
              <a:rPr lang="en-US" dirty="0"/>
              <a:t>Free web service that allows rendering </a:t>
            </a:r>
            <a:r>
              <a:rPr lang="en-US" b="1" dirty="0"/>
              <a:t>static html </a:t>
            </a:r>
            <a:r>
              <a:rPr lang="en-US" dirty="0"/>
              <a:t>versions of publically-available </a:t>
            </a:r>
            <a:r>
              <a:rPr lang="en-US" dirty="0" err="1"/>
              <a:t>Jupyter</a:t>
            </a:r>
            <a:r>
              <a:rPr lang="en-US" dirty="0"/>
              <a:t> Notebooks (all you need is the link!)</a:t>
            </a:r>
          </a:p>
          <a:p>
            <a:pPr lvl="1"/>
            <a:r>
              <a:rPr lang="en-US" dirty="0"/>
              <a:t>Basically reads the </a:t>
            </a:r>
            <a:r>
              <a:rPr lang="en-US" dirty="0" err="1"/>
              <a:t>json</a:t>
            </a:r>
            <a:r>
              <a:rPr lang="en-US" dirty="0"/>
              <a:t> data from your </a:t>
            </a:r>
            <a:r>
              <a:rPr lang="en-US" dirty="0" err="1"/>
              <a:t>Jupyter</a:t>
            </a:r>
            <a:r>
              <a:rPr lang="en-US" dirty="0"/>
              <a:t> Notebook and renders the input and output fields just like your browser</a:t>
            </a:r>
          </a:p>
          <a:p>
            <a:pPr lvl="1"/>
            <a:r>
              <a:rPr lang="en-US" dirty="0"/>
              <a:t>However, there is </a:t>
            </a:r>
            <a:r>
              <a:rPr lang="en-US" b="1" dirty="0"/>
              <a:t>no kernel</a:t>
            </a:r>
            <a:r>
              <a:rPr lang="en-US" dirty="0"/>
              <a:t> running to execute code on the other end like in </a:t>
            </a:r>
            <a:r>
              <a:rPr lang="en-US" dirty="0" err="1"/>
              <a:t>Jupyter</a:t>
            </a:r>
            <a:r>
              <a:rPr lang="en-US" dirty="0"/>
              <a:t> Notebook</a:t>
            </a:r>
          </a:p>
          <a:p>
            <a:r>
              <a:rPr lang="en-US" dirty="0"/>
              <a:t>Can render notebooks hosted in your (or other people’s) GitHub repos</a:t>
            </a:r>
          </a:p>
        </p:txBody>
      </p:sp>
      <p:sp>
        <p:nvSpPr>
          <p:cNvPr id="4" name="Date Placeholder 3">
            <a:extLst>
              <a:ext uri="{FF2B5EF4-FFF2-40B4-BE49-F238E27FC236}">
                <a16:creationId xmlns:a16="http://schemas.microsoft.com/office/drawing/2014/main" id="{2E841D65-75F2-6A40-ADEE-93E5CD0B692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8DA24C13-AFE3-9B4E-8E65-C1085566860B}"/>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9A681237-0197-A44A-A4D7-B36645E4DD2A}"/>
              </a:ext>
            </a:extLst>
          </p:cNvPr>
          <p:cNvSpPr>
            <a:spLocks noGrp="1"/>
          </p:cNvSpPr>
          <p:nvPr>
            <p:ph type="sldNum" sz="quarter" idx="12"/>
          </p:nvPr>
        </p:nvSpPr>
        <p:spPr/>
        <p:txBody>
          <a:bodyPr/>
          <a:lstStyle/>
          <a:p>
            <a:fld id="{7C13B1F0-92EC-E545-B629-AD58957A63EF}" type="slidenum">
              <a:rPr lang="en-US" smtClean="0"/>
              <a:t>59</a:t>
            </a:fld>
            <a:endParaRPr lang="en-US"/>
          </a:p>
        </p:txBody>
      </p:sp>
      <p:pic>
        <p:nvPicPr>
          <p:cNvPr id="8" name="Picture 7">
            <a:extLst>
              <a:ext uri="{FF2B5EF4-FFF2-40B4-BE49-F238E27FC236}">
                <a16:creationId xmlns:a16="http://schemas.microsoft.com/office/drawing/2014/main" id="{7E8EA7BA-F03E-5C43-8AF5-0C7502C31931}"/>
              </a:ext>
            </a:extLst>
          </p:cNvPr>
          <p:cNvPicPr>
            <a:picLocks noChangeAspect="1"/>
          </p:cNvPicPr>
          <p:nvPr/>
        </p:nvPicPr>
        <p:blipFill>
          <a:blip r:embed="rId3"/>
          <a:stretch>
            <a:fillRect/>
          </a:stretch>
        </p:blipFill>
        <p:spPr>
          <a:xfrm>
            <a:off x="7628206" y="1690688"/>
            <a:ext cx="3787564" cy="4451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22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A08F-6837-B843-8112-DB0E0CA6DFDF}"/>
              </a:ext>
            </a:extLst>
          </p:cNvPr>
          <p:cNvSpPr>
            <a:spLocks noGrp="1"/>
          </p:cNvSpPr>
          <p:nvPr>
            <p:ph type="title"/>
          </p:nvPr>
        </p:nvSpPr>
        <p:spPr/>
        <p:txBody>
          <a:bodyPr/>
          <a:lstStyle/>
          <a:p>
            <a:r>
              <a:rPr lang="en-US" dirty="0"/>
              <a:t>Keys to understanding </a:t>
            </a:r>
            <a:r>
              <a:rPr lang="en-US" dirty="0" err="1"/>
              <a:t>git</a:t>
            </a:r>
            <a:endParaRPr lang="en-US" dirty="0"/>
          </a:p>
        </p:txBody>
      </p:sp>
      <p:sp>
        <p:nvSpPr>
          <p:cNvPr id="3" name="Content Placeholder 2">
            <a:extLst>
              <a:ext uri="{FF2B5EF4-FFF2-40B4-BE49-F238E27FC236}">
                <a16:creationId xmlns:a16="http://schemas.microsoft.com/office/drawing/2014/main" id="{A0982B9F-E24C-CE48-8ED8-8D4C75CB9C46}"/>
              </a:ext>
            </a:extLst>
          </p:cNvPr>
          <p:cNvSpPr>
            <a:spLocks noGrp="1"/>
          </p:cNvSpPr>
          <p:nvPr>
            <p:ph idx="1"/>
          </p:nvPr>
        </p:nvSpPr>
        <p:spPr/>
        <p:txBody>
          <a:bodyPr/>
          <a:lstStyle/>
          <a:p>
            <a:r>
              <a:rPr lang="en-US" sz="3200" dirty="0" err="1"/>
              <a:t>Git</a:t>
            </a:r>
            <a:r>
              <a:rPr lang="en-US" sz="3200" dirty="0"/>
              <a:t> was developed as a response to </a:t>
            </a:r>
            <a:r>
              <a:rPr lang="en-US" sz="3200" i="1" dirty="0"/>
              <a:t>all the problems Linus Torvalds saw with previous VCS and SCM systems</a:t>
            </a:r>
          </a:p>
          <a:p>
            <a:pPr lvl="1"/>
            <a:r>
              <a:rPr lang="en-US" i="1" dirty="0"/>
              <a:t>If you know anything about Linus Torvalds, you know he is not shy about having opinions </a:t>
            </a:r>
          </a:p>
          <a:p>
            <a:r>
              <a:rPr lang="en-US" sz="3200" dirty="0"/>
              <a:t>Although the high-level design of </a:t>
            </a:r>
            <a:r>
              <a:rPr lang="en-US" sz="3200" dirty="0" err="1"/>
              <a:t>Git</a:t>
            </a:r>
            <a:r>
              <a:rPr lang="en-US" sz="3200" dirty="0"/>
              <a:t> is designed to be easy to use, </a:t>
            </a:r>
            <a:r>
              <a:rPr lang="en-US" sz="3200" dirty="0" err="1"/>
              <a:t>Git</a:t>
            </a:r>
            <a:r>
              <a:rPr lang="en-US" sz="3200" dirty="0"/>
              <a:t> is built on top of a very sophisticated set of low-level filesystem-like tools</a:t>
            </a:r>
          </a:p>
          <a:p>
            <a:pPr lvl="1"/>
            <a:r>
              <a:rPr lang="en-US" i="1" dirty="0"/>
              <a:t>These are often referred to as “porcelain” (high-level) vs. “plumbing” (low-level) functions</a:t>
            </a:r>
          </a:p>
          <a:p>
            <a:r>
              <a:rPr lang="en-US" sz="3200" dirty="0"/>
              <a:t>If you get stuck, there are a lot of guides and tutorials</a:t>
            </a:r>
          </a:p>
        </p:txBody>
      </p:sp>
      <p:sp>
        <p:nvSpPr>
          <p:cNvPr id="4" name="Date Placeholder 3">
            <a:extLst>
              <a:ext uri="{FF2B5EF4-FFF2-40B4-BE49-F238E27FC236}">
                <a16:creationId xmlns:a16="http://schemas.microsoft.com/office/drawing/2014/main" id="{8EB63092-9869-8D49-9B6B-A84C96F7DBFA}"/>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9ED397-AE1F-1F45-8CAC-73D8C518104E}"/>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32FFAD7-2024-AC4E-B96F-F9A93E542A61}"/>
              </a:ext>
            </a:extLst>
          </p:cNvPr>
          <p:cNvSpPr>
            <a:spLocks noGrp="1"/>
          </p:cNvSpPr>
          <p:nvPr>
            <p:ph type="sldNum" sz="quarter" idx="12"/>
          </p:nvPr>
        </p:nvSpPr>
        <p:spPr/>
        <p:txBody>
          <a:bodyPr/>
          <a:lstStyle/>
          <a:p>
            <a:fld id="{7C13B1F0-92EC-E545-B629-AD58957A63EF}" type="slidenum">
              <a:rPr lang="en-US" smtClean="0"/>
              <a:t>6</a:t>
            </a:fld>
            <a:endParaRPr lang="en-US"/>
          </a:p>
        </p:txBody>
      </p:sp>
    </p:spTree>
    <p:extLst>
      <p:ext uri="{BB962C8B-B14F-4D97-AF65-F5344CB8AC3E}">
        <p14:creationId xmlns:p14="http://schemas.microsoft.com/office/powerpoint/2010/main" val="3297678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E925-B81A-8F45-962C-7B695076A6C3}"/>
              </a:ext>
            </a:extLst>
          </p:cNvPr>
          <p:cNvSpPr>
            <a:spLocks noGrp="1"/>
          </p:cNvSpPr>
          <p:nvPr>
            <p:ph type="title"/>
          </p:nvPr>
        </p:nvSpPr>
        <p:spPr/>
        <p:txBody>
          <a:bodyPr/>
          <a:lstStyle/>
          <a:p>
            <a:r>
              <a:rPr lang="en-US" dirty="0"/>
              <a:t>Binder </a:t>
            </a:r>
            <a:r>
              <a:rPr lang="en-US" sz="3200" dirty="0"/>
              <a:t>(beta) </a:t>
            </a:r>
            <a:r>
              <a:rPr lang="en-US" sz="3200" dirty="0">
                <a:hlinkClick r:id="rId2"/>
              </a:rPr>
              <a:t>https://mybinder.org/</a:t>
            </a:r>
            <a:r>
              <a:rPr lang="en-US" sz="3200" dirty="0"/>
              <a:t> </a:t>
            </a:r>
          </a:p>
        </p:txBody>
      </p:sp>
      <p:sp>
        <p:nvSpPr>
          <p:cNvPr id="3" name="Content Placeholder 2">
            <a:extLst>
              <a:ext uri="{FF2B5EF4-FFF2-40B4-BE49-F238E27FC236}">
                <a16:creationId xmlns:a16="http://schemas.microsoft.com/office/drawing/2014/main" id="{5B6FD6A2-4283-6B43-8ED0-D93C73EAF24B}"/>
              </a:ext>
            </a:extLst>
          </p:cNvPr>
          <p:cNvSpPr>
            <a:spLocks noGrp="1"/>
          </p:cNvSpPr>
          <p:nvPr>
            <p:ph idx="1"/>
          </p:nvPr>
        </p:nvSpPr>
        <p:spPr>
          <a:xfrm>
            <a:off x="838200" y="1721168"/>
            <a:ext cx="5212080" cy="4622482"/>
          </a:xfrm>
        </p:spPr>
        <p:txBody>
          <a:bodyPr/>
          <a:lstStyle/>
          <a:p>
            <a:r>
              <a:rPr lang="en-US" dirty="0"/>
              <a:t>Online tool that let’s you build a GitHub repo into a Docker image that can then run interactively online via </a:t>
            </a:r>
            <a:r>
              <a:rPr lang="en-US" dirty="0" err="1"/>
              <a:t>JupyterHub</a:t>
            </a:r>
            <a:endParaRPr lang="en-US" dirty="0"/>
          </a:p>
          <a:p>
            <a:r>
              <a:rPr lang="en-US" dirty="0"/>
              <a:t>Includes a fancy Binder badge for GitHub you can include in your readme</a:t>
            </a:r>
          </a:p>
        </p:txBody>
      </p:sp>
      <p:sp>
        <p:nvSpPr>
          <p:cNvPr id="4" name="Date Placeholder 3">
            <a:extLst>
              <a:ext uri="{FF2B5EF4-FFF2-40B4-BE49-F238E27FC236}">
                <a16:creationId xmlns:a16="http://schemas.microsoft.com/office/drawing/2014/main" id="{E9AF79E4-FE2A-D74F-8B49-D4DE08F06BB1}"/>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8174100-7927-5A48-BA10-11938FB42A70}"/>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2FF70EFC-E274-9D43-BE3D-0608750BD87B}"/>
              </a:ext>
            </a:extLst>
          </p:cNvPr>
          <p:cNvSpPr>
            <a:spLocks noGrp="1"/>
          </p:cNvSpPr>
          <p:nvPr>
            <p:ph type="sldNum" sz="quarter" idx="12"/>
          </p:nvPr>
        </p:nvSpPr>
        <p:spPr/>
        <p:txBody>
          <a:bodyPr/>
          <a:lstStyle/>
          <a:p>
            <a:fld id="{7C13B1F0-92EC-E545-B629-AD58957A63EF}" type="slidenum">
              <a:rPr lang="en-US" smtClean="0"/>
              <a:t>60</a:t>
            </a:fld>
            <a:endParaRPr lang="en-US"/>
          </a:p>
        </p:txBody>
      </p:sp>
      <p:pic>
        <p:nvPicPr>
          <p:cNvPr id="8" name="Picture 7">
            <a:extLst>
              <a:ext uri="{FF2B5EF4-FFF2-40B4-BE49-F238E27FC236}">
                <a16:creationId xmlns:a16="http://schemas.microsoft.com/office/drawing/2014/main" id="{E275B522-51A8-D44A-874D-1308E1E35FCB}"/>
              </a:ext>
            </a:extLst>
          </p:cNvPr>
          <p:cNvPicPr>
            <a:picLocks noChangeAspect="1"/>
          </p:cNvPicPr>
          <p:nvPr/>
        </p:nvPicPr>
        <p:blipFill>
          <a:blip r:embed="rId3"/>
          <a:stretch>
            <a:fillRect/>
          </a:stretch>
        </p:blipFill>
        <p:spPr>
          <a:xfrm>
            <a:off x="6050280" y="1692422"/>
            <a:ext cx="5334000" cy="4422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16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E4CC-9435-7747-876C-129CA01F3B82}"/>
              </a:ext>
            </a:extLst>
          </p:cNvPr>
          <p:cNvSpPr>
            <a:spLocks noGrp="1"/>
          </p:cNvSpPr>
          <p:nvPr>
            <p:ph type="title"/>
          </p:nvPr>
        </p:nvSpPr>
        <p:spPr/>
        <p:txBody>
          <a:bodyPr/>
          <a:lstStyle/>
          <a:p>
            <a:r>
              <a:rPr lang="en-US" dirty="0"/>
              <a:t>5. Links and Resources</a:t>
            </a:r>
          </a:p>
        </p:txBody>
      </p:sp>
      <p:sp>
        <p:nvSpPr>
          <p:cNvPr id="3" name="Text Placeholder 2">
            <a:extLst>
              <a:ext uri="{FF2B5EF4-FFF2-40B4-BE49-F238E27FC236}">
                <a16:creationId xmlns:a16="http://schemas.microsoft.com/office/drawing/2014/main" id="{BEC60776-C249-7948-8B75-894B0CE9B2F1}"/>
              </a:ext>
            </a:extLst>
          </p:cNvPr>
          <p:cNvSpPr>
            <a:spLocks noGrp="1"/>
          </p:cNvSpPr>
          <p:nvPr>
            <p:ph type="body" idx="1"/>
          </p:nvPr>
        </p:nvSpPr>
        <p:spPr/>
        <p:txBody>
          <a:bodyPr/>
          <a:lstStyle/>
          <a:p>
            <a:r>
              <a:rPr lang="en-US" dirty="0"/>
              <a:t>GIT and GITHUB References and documentation </a:t>
            </a:r>
          </a:p>
        </p:txBody>
      </p:sp>
      <p:sp>
        <p:nvSpPr>
          <p:cNvPr id="4" name="Date Placeholder 3">
            <a:extLst>
              <a:ext uri="{FF2B5EF4-FFF2-40B4-BE49-F238E27FC236}">
                <a16:creationId xmlns:a16="http://schemas.microsoft.com/office/drawing/2014/main" id="{FB5F80DB-4488-6741-A9E0-5948D30443F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BCBFEB63-1FEA-B942-8A81-41E430D76AB1}"/>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6C14DC8-F5A4-9C46-8A99-D6E2DE6BED05}"/>
              </a:ext>
            </a:extLst>
          </p:cNvPr>
          <p:cNvSpPr>
            <a:spLocks noGrp="1"/>
          </p:cNvSpPr>
          <p:nvPr>
            <p:ph type="sldNum" sz="quarter" idx="12"/>
          </p:nvPr>
        </p:nvSpPr>
        <p:spPr/>
        <p:txBody>
          <a:bodyPr/>
          <a:lstStyle/>
          <a:p>
            <a:fld id="{7C13B1F0-92EC-E545-B629-AD58957A63EF}" type="slidenum">
              <a:rPr lang="en-US" smtClean="0"/>
              <a:t>61</a:t>
            </a:fld>
            <a:endParaRPr lang="en-US"/>
          </a:p>
        </p:txBody>
      </p:sp>
    </p:spTree>
    <p:extLst>
      <p:ext uri="{BB962C8B-B14F-4D97-AF65-F5344CB8AC3E}">
        <p14:creationId xmlns:p14="http://schemas.microsoft.com/office/powerpoint/2010/main" val="3566728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8562-8DF9-EC4D-85D4-8A40B94664CA}"/>
              </a:ext>
            </a:extLst>
          </p:cNvPr>
          <p:cNvSpPr>
            <a:spLocks noGrp="1"/>
          </p:cNvSpPr>
          <p:nvPr>
            <p:ph type="title"/>
          </p:nvPr>
        </p:nvSpPr>
        <p:spPr/>
        <p:txBody>
          <a:bodyPr/>
          <a:lstStyle/>
          <a:p>
            <a:r>
              <a:rPr lang="en-US" dirty="0" err="1"/>
              <a:t>Git</a:t>
            </a:r>
            <a:r>
              <a:rPr lang="en-US" dirty="0"/>
              <a:t> DOCUMENTATION</a:t>
            </a:r>
          </a:p>
        </p:txBody>
      </p:sp>
      <p:sp>
        <p:nvSpPr>
          <p:cNvPr id="3" name="Content Placeholder 2">
            <a:extLst>
              <a:ext uri="{FF2B5EF4-FFF2-40B4-BE49-F238E27FC236}">
                <a16:creationId xmlns:a16="http://schemas.microsoft.com/office/drawing/2014/main" id="{1A0FC4F4-61AE-AA41-B9FA-BDD12E3C9341}"/>
              </a:ext>
            </a:extLst>
          </p:cNvPr>
          <p:cNvSpPr>
            <a:spLocks noGrp="1"/>
          </p:cNvSpPr>
          <p:nvPr>
            <p:ph sz="half" idx="1"/>
          </p:nvPr>
        </p:nvSpPr>
        <p:spPr>
          <a:xfrm>
            <a:off x="838200" y="1718944"/>
            <a:ext cx="10515600" cy="4624705"/>
          </a:xfrm>
        </p:spPr>
        <p:txBody>
          <a:bodyPr>
            <a:normAutofit/>
          </a:bodyPr>
          <a:lstStyle/>
          <a:p>
            <a:r>
              <a:rPr lang="en-US" sz="1800" dirty="0"/>
              <a:t>API documentation: </a:t>
            </a:r>
            <a:r>
              <a:rPr lang="en-US" sz="1800" dirty="0">
                <a:hlinkClick r:id="rId2"/>
              </a:rPr>
              <a:t>https://git-scm.com/docs</a:t>
            </a:r>
            <a:r>
              <a:rPr lang="en-US" sz="1800" dirty="0"/>
              <a:t> </a:t>
            </a:r>
          </a:p>
          <a:p>
            <a:r>
              <a:rPr lang="en-US" sz="1800" dirty="0"/>
              <a:t>Pro </a:t>
            </a:r>
            <a:r>
              <a:rPr lang="en-US" sz="1800" dirty="0" err="1"/>
              <a:t>Git</a:t>
            </a:r>
            <a:r>
              <a:rPr lang="en-US" sz="1800" dirty="0"/>
              <a:t>, 2</a:t>
            </a:r>
            <a:r>
              <a:rPr lang="en-US" sz="1800" baseline="30000" dirty="0"/>
              <a:t>nd</a:t>
            </a:r>
            <a:r>
              <a:rPr lang="en-US" sz="1800" dirty="0"/>
              <a:t> ed.: </a:t>
            </a:r>
          </a:p>
        </p:txBody>
      </p:sp>
      <p:sp>
        <p:nvSpPr>
          <p:cNvPr id="5" name="Date Placeholder 4">
            <a:extLst>
              <a:ext uri="{FF2B5EF4-FFF2-40B4-BE49-F238E27FC236}">
                <a16:creationId xmlns:a16="http://schemas.microsoft.com/office/drawing/2014/main" id="{088C3577-F4BD-2146-9622-9D0F5503325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26B13AE9-F858-F343-B759-D79DB6E362D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E2EBF0B7-6AA7-3446-B095-A731CD807E83}"/>
              </a:ext>
            </a:extLst>
          </p:cNvPr>
          <p:cNvSpPr>
            <a:spLocks noGrp="1"/>
          </p:cNvSpPr>
          <p:nvPr>
            <p:ph type="sldNum" sz="quarter" idx="12"/>
          </p:nvPr>
        </p:nvSpPr>
        <p:spPr/>
        <p:txBody>
          <a:bodyPr/>
          <a:lstStyle/>
          <a:p>
            <a:fld id="{7C13B1F0-92EC-E545-B629-AD58957A63EF}" type="slidenum">
              <a:rPr lang="en-US" smtClean="0"/>
              <a:t>62</a:t>
            </a:fld>
            <a:endParaRPr lang="en-US"/>
          </a:p>
        </p:txBody>
      </p:sp>
    </p:spTree>
    <p:extLst>
      <p:ext uri="{BB962C8B-B14F-4D97-AF65-F5344CB8AC3E}">
        <p14:creationId xmlns:p14="http://schemas.microsoft.com/office/powerpoint/2010/main" val="1594313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714B-1E5A-B748-B019-97B380B63F4F}"/>
              </a:ext>
            </a:extLst>
          </p:cNvPr>
          <p:cNvSpPr>
            <a:spLocks noGrp="1"/>
          </p:cNvSpPr>
          <p:nvPr>
            <p:ph type="title"/>
          </p:nvPr>
        </p:nvSpPr>
        <p:spPr/>
        <p:txBody>
          <a:bodyPr/>
          <a:lstStyle/>
          <a:p>
            <a:r>
              <a:rPr lang="en-US" dirty="0"/>
              <a:t>GIT CHEATSHEETS</a:t>
            </a:r>
          </a:p>
        </p:txBody>
      </p:sp>
      <p:sp>
        <p:nvSpPr>
          <p:cNvPr id="3" name="Content Placeholder 2">
            <a:extLst>
              <a:ext uri="{FF2B5EF4-FFF2-40B4-BE49-F238E27FC236}">
                <a16:creationId xmlns:a16="http://schemas.microsoft.com/office/drawing/2014/main" id="{4B71EC7D-699C-8340-A409-E2B8F08EBA9A}"/>
              </a:ext>
            </a:extLst>
          </p:cNvPr>
          <p:cNvSpPr>
            <a:spLocks noGrp="1"/>
          </p:cNvSpPr>
          <p:nvPr>
            <p:ph sz="half" idx="1"/>
          </p:nvPr>
        </p:nvSpPr>
        <p:spPr/>
        <p:txBody>
          <a:bodyPr>
            <a:normAutofit/>
          </a:bodyPr>
          <a:lstStyle/>
          <a:p>
            <a:r>
              <a:rPr lang="en-US" sz="1800" dirty="0"/>
              <a:t>Official GitHub </a:t>
            </a:r>
            <a:r>
              <a:rPr lang="en-US" sz="1800" dirty="0" err="1"/>
              <a:t>Git</a:t>
            </a:r>
            <a:r>
              <a:rPr lang="en-US" sz="1800" dirty="0"/>
              <a:t> cheat sheet: </a:t>
            </a:r>
            <a:r>
              <a:rPr lang="en-US" sz="1800" dirty="0">
                <a:hlinkClick r:id="rId2"/>
              </a:rPr>
              <a:t>https://services.github.com/on-demand/downloads/github-git-cheat-sheet.pdf</a:t>
            </a:r>
            <a:r>
              <a:rPr lang="en-US" sz="1800" dirty="0"/>
              <a:t> </a:t>
            </a:r>
          </a:p>
          <a:p>
            <a:r>
              <a:rPr lang="en-US" sz="1800" dirty="0"/>
              <a:t>Interactive cheat sheet: </a:t>
            </a:r>
            <a:r>
              <a:rPr lang="en-US" sz="1800" dirty="0">
                <a:hlinkClick r:id="rId3"/>
              </a:rPr>
              <a:t>http://ndpsoftware.com/git-cheatsheet.html</a:t>
            </a:r>
            <a:r>
              <a:rPr lang="en-US" sz="1800" dirty="0"/>
              <a:t> </a:t>
            </a:r>
          </a:p>
        </p:txBody>
      </p:sp>
      <p:sp>
        <p:nvSpPr>
          <p:cNvPr id="4" name="Content Placeholder 3">
            <a:extLst>
              <a:ext uri="{FF2B5EF4-FFF2-40B4-BE49-F238E27FC236}">
                <a16:creationId xmlns:a16="http://schemas.microsoft.com/office/drawing/2014/main" id="{BE3745BE-793F-4441-A23C-3E7C523B91B8}"/>
              </a:ext>
            </a:extLst>
          </p:cNvPr>
          <p:cNvSpPr>
            <a:spLocks noGrp="1"/>
          </p:cNvSpPr>
          <p:nvPr>
            <p:ph sz="half" idx="2"/>
          </p:nvPr>
        </p:nvSpPr>
        <p:spPr/>
        <p:txBody>
          <a:bodyPr>
            <a:normAutofit/>
          </a:bodyPr>
          <a:lstStyle/>
          <a:p>
            <a:pPr marL="0" indent="0">
              <a:buNone/>
            </a:pPr>
            <a:r>
              <a:rPr lang="en-US" sz="1800" dirty="0">
                <a:hlinkClick r:id="rId4"/>
              </a:rPr>
              <a:t>http://justinhileman.info/article/git-pretty/</a:t>
            </a:r>
            <a:r>
              <a:rPr lang="en-US" sz="1800" dirty="0"/>
              <a:t> </a:t>
            </a:r>
          </a:p>
          <a:p>
            <a:r>
              <a:rPr lang="en-US" sz="1800" dirty="0">
                <a:hlinkClick r:id="rId5"/>
              </a:rPr>
              <a:t>https://github.com/hbons/git-cheat-sheet</a:t>
            </a:r>
            <a:r>
              <a:rPr lang="en-US" sz="1800" dirty="0"/>
              <a:t> </a:t>
            </a:r>
          </a:p>
        </p:txBody>
      </p:sp>
      <p:sp>
        <p:nvSpPr>
          <p:cNvPr id="5" name="Date Placeholder 4">
            <a:extLst>
              <a:ext uri="{FF2B5EF4-FFF2-40B4-BE49-F238E27FC236}">
                <a16:creationId xmlns:a16="http://schemas.microsoft.com/office/drawing/2014/main" id="{55347F23-13AF-B743-B29C-DDE277DD8E3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CC0B56B6-1029-CC4B-A6B7-B6D2A08B5FAA}"/>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AB0EB903-1E92-6E4C-AE61-C15DF05020A1}"/>
              </a:ext>
            </a:extLst>
          </p:cNvPr>
          <p:cNvSpPr>
            <a:spLocks noGrp="1"/>
          </p:cNvSpPr>
          <p:nvPr>
            <p:ph type="sldNum" sz="quarter" idx="12"/>
          </p:nvPr>
        </p:nvSpPr>
        <p:spPr/>
        <p:txBody>
          <a:bodyPr/>
          <a:lstStyle/>
          <a:p>
            <a:fld id="{7C13B1F0-92EC-E545-B629-AD58957A63EF}" type="slidenum">
              <a:rPr lang="en-US" smtClean="0"/>
              <a:t>63</a:t>
            </a:fld>
            <a:endParaRPr lang="en-US"/>
          </a:p>
        </p:txBody>
      </p:sp>
    </p:spTree>
    <p:extLst>
      <p:ext uri="{BB962C8B-B14F-4D97-AF65-F5344CB8AC3E}">
        <p14:creationId xmlns:p14="http://schemas.microsoft.com/office/powerpoint/2010/main" val="4249957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7A13-FE0F-4B4C-A020-446A619E4417}"/>
              </a:ext>
            </a:extLst>
          </p:cNvPr>
          <p:cNvSpPr>
            <a:spLocks noGrp="1"/>
          </p:cNvSpPr>
          <p:nvPr>
            <p:ph type="title"/>
          </p:nvPr>
        </p:nvSpPr>
        <p:spPr/>
        <p:txBody>
          <a:bodyPr/>
          <a:lstStyle/>
          <a:p>
            <a:r>
              <a:rPr lang="en-US" dirty="0" err="1"/>
              <a:t>Git</a:t>
            </a:r>
            <a:r>
              <a:rPr lang="en-US" dirty="0"/>
              <a:t> concept visualizations and tutorials</a:t>
            </a:r>
          </a:p>
        </p:txBody>
      </p:sp>
      <p:sp>
        <p:nvSpPr>
          <p:cNvPr id="3" name="Content Placeholder 2">
            <a:extLst>
              <a:ext uri="{FF2B5EF4-FFF2-40B4-BE49-F238E27FC236}">
                <a16:creationId xmlns:a16="http://schemas.microsoft.com/office/drawing/2014/main" id="{40383E39-8AD3-274A-BC01-69D765D59675}"/>
              </a:ext>
            </a:extLst>
          </p:cNvPr>
          <p:cNvSpPr>
            <a:spLocks noGrp="1"/>
          </p:cNvSpPr>
          <p:nvPr>
            <p:ph sz="half" idx="1"/>
          </p:nvPr>
        </p:nvSpPr>
        <p:spPr/>
        <p:txBody>
          <a:bodyPr>
            <a:normAutofit/>
          </a:bodyPr>
          <a:lstStyle/>
          <a:p>
            <a:r>
              <a:rPr lang="en-US" sz="1800" dirty="0">
                <a:hlinkClick r:id="rId2"/>
              </a:rPr>
              <a:t>https://www.atlassian.com/git/tutorials</a:t>
            </a:r>
            <a:r>
              <a:rPr lang="en-US" sz="1800" dirty="0"/>
              <a:t> </a:t>
            </a:r>
          </a:p>
        </p:txBody>
      </p:sp>
      <p:sp>
        <p:nvSpPr>
          <p:cNvPr id="4" name="Content Placeholder 3">
            <a:extLst>
              <a:ext uri="{FF2B5EF4-FFF2-40B4-BE49-F238E27FC236}">
                <a16:creationId xmlns:a16="http://schemas.microsoft.com/office/drawing/2014/main" id="{5BF1C157-63BD-A847-9073-743AB3C1833D}"/>
              </a:ext>
            </a:extLst>
          </p:cNvPr>
          <p:cNvSpPr>
            <a:spLocks noGrp="1"/>
          </p:cNvSpPr>
          <p:nvPr>
            <p:ph sz="half" idx="2"/>
          </p:nvPr>
        </p:nvSpPr>
        <p:spPr/>
        <p:txBody>
          <a:bodyPr>
            <a:normAutofit/>
          </a:bodyPr>
          <a:lstStyle/>
          <a:p>
            <a:r>
              <a:rPr lang="en-US" sz="1800" dirty="0">
                <a:hlinkClick r:id="rId3"/>
              </a:rPr>
              <a:t>https://learngitbranching.js.org/</a:t>
            </a:r>
            <a:endParaRPr lang="en-US" sz="1800" dirty="0"/>
          </a:p>
          <a:p>
            <a:r>
              <a:rPr lang="en-US" sz="1800" dirty="0">
                <a:hlinkClick r:id="rId4"/>
              </a:rPr>
              <a:t>https://onlywei.github.io/explain-git-with-d3/</a:t>
            </a:r>
            <a:r>
              <a:rPr lang="en-US" sz="1800" dirty="0"/>
              <a:t> </a:t>
            </a:r>
          </a:p>
        </p:txBody>
      </p:sp>
      <p:sp>
        <p:nvSpPr>
          <p:cNvPr id="5" name="Date Placeholder 4">
            <a:extLst>
              <a:ext uri="{FF2B5EF4-FFF2-40B4-BE49-F238E27FC236}">
                <a16:creationId xmlns:a16="http://schemas.microsoft.com/office/drawing/2014/main" id="{263334AF-642E-9848-87F4-96044249468E}"/>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2B8BB590-7A5F-CC40-B7CB-48C10975DE24}"/>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F9DA785E-FA1F-E846-8834-159D557299E7}"/>
              </a:ext>
            </a:extLst>
          </p:cNvPr>
          <p:cNvSpPr>
            <a:spLocks noGrp="1"/>
          </p:cNvSpPr>
          <p:nvPr>
            <p:ph type="sldNum" sz="quarter" idx="12"/>
          </p:nvPr>
        </p:nvSpPr>
        <p:spPr/>
        <p:txBody>
          <a:bodyPr/>
          <a:lstStyle/>
          <a:p>
            <a:fld id="{7C13B1F0-92EC-E545-B629-AD58957A63EF}" type="slidenum">
              <a:rPr lang="en-US" smtClean="0"/>
              <a:t>64</a:t>
            </a:fld>
            <a:endParaRPr lang="en-US"/>
          </a:p>
        </p:txBody>
      </p:sp>
    </p:spTree>
    <p:extLst>
      <p:ext uri="{BB962C8B-B14F-4D97-AF65-F5344CB8AC3E}">
        <p14:creationId xmlns:p14="http://schemas.microsoft.com/office/powerpoint/2010/main" val="4134978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775B-875E-0A47-8748-8C9AB10835B8}"/>
              </a:ext>
            </a:extLst>
          </p:cNvPr>
          <p:cNvSpPr>
            <a:spLocks noGrp="1"/>
          </p:cNvSpPr>
          <p:nvPr>
            <p:ph type="title"/>
          </p:nvPr>
        </p:nvSpPr>
        <p:spPr/>
        <p:txBody>
          <a:bodyPr/>
          <a:lstStyle/>
          <a:p>
            <a:r>
              <a:rPr lang="en-US" dirty="0"/>
              <a:t>GIT WORKFLOW INFO</a:t>
            </a:r>
          </a:p>
        </p:txBody>
      </p:sp>
      <p:sp>
        <p:nvSpPr>
          <p:cNvPr id="3" name="Content Placeholder 2">
            <a:extLst>
              <a:ext uri="{FF2B5EF4-FFF2-40B4-BE49-F238E27FC236}">
                <a16:creationId xmlns:a16="http://schemas.microsoft.com/office/drawing/2014/main" id="{4550E88B-1134-A740-B7C8-E74F44D4D3C4}"/>
              </a:ext>
            </a:extLst>
          </p:cNvPr>
          <p:cNvSpPr>
            <a:spLocks noGrp="1"/>
          </p:cNvSpPr>
          <p:nvPr>
            <p:ph sz="half" idx="1"/>
          </p:nvPr>
        </p:nvSpPr>
        <p:spPr>
          <a:xfrm>
            <a:off x="838200" y="1718944"/>
            <a:ext cx="10515600" cy="4624705"/>
          </a:xfrm>
        </p:spPr>
        <p:txBody>
          <a:bodyPr>
            <a:normAutofit lnSpcReduction="10000"/>
          </a:bodyPr>
          <a:lstStyle/>
          <a:p>
            <a:r>
              <a:rPr lang="en-US" dirty="0"/>
              <a:t>Pro </a:t>
            </a:r>
            <a:r>
              <a:rPr lang="en-US" dirty="0" err="1"/>
              <a:t>Git</a:t>
            </a:r>
            <a:r>
              <a:rPr lang="en-US" dirty="0"/>
              <a:t> section on workflows: </a:t>
            </a:r>
            <a:r>
              <a:rPr lang="en-US" dirty="0">
                <a:hlinkClick r:id="rId2"/>
              </a:rPr>
              <a:t>https://git-scm.com/book/en/v2/Distributed-Git-Distributed-Workflows#ch05-distributed-git</a:t>
            </a:r>
            <a:r>
              <a:rPr lang="en-US" dirty="0"/>
              <a:t> </a:t>
            </a:r>
          </a:p>
          <a:p>
            <a:r>
              <a:rPr lang="en-US" dirty="0"/>
              <a:t>Vincent </a:t>
            </a:r>
            <a:r>
              <a:rPr lang="en-US" dirty="0" err="1"/>
              <a:t>Driessen’s</a:t>
            </a:r>
            <a:r>
              <a:rPr lang="en-US" dirty="0"/>
              <a:t> blog post on </a:t>
            </a:r>
            <a:r>
              <a:rPr lang="en-US" dirty="0" err="1"/>
              <a:t>Git</a:t>
            </a:r>
            <a:r>
              <a:rPr lang="en-US" dirty="0"/>
              <a:t>-Flow: </a:t>
            </a:r>
            <a:r>
              <a:rPr lang="en-US" dirty="0">
                <a:hlinkClick r:id="rId3"/>
              </a:rPr>
              <a:t>http://scottchacon.com/2011/08/31/github-flow.html</a:t>
            </a:r>
            <a:endParaRPr lang="en-US" dirty="0"/>
          </a:p>
          <a:p>
            <a:r>
              <a:rPr lang="en-US" dirty="0"/>
              <a:t>Extensions for implementing </a:t>
            </a:r>
            <a:r>
              <a:rPr lang="en-US" dirty="0" err="1"/>
              <a:t>Git</a:t>
            </a:r>
            <a:r>
              <a:rPr lang="en-US" dirty="0"/>
              <a:t>-Flow in </a:t>
            </a:r>
            <a:r>
              <a:rPr lang="en-US" dirty="0" err="1"/>
              <a:t>Git</a:t>
            </a:r>
            <a:r>
              <a:rPr lang="en-US" dirty="0"/>
              <a:t>: </a:t>
            </a:r>
            <a:r>
              <a:rPr lang="en-US" dirty="0">
                <a:hlinkClick r:id="rId4"/>
              </a:rPr>
              <a:t>https://github.com/nvie/gitflow</a:t>
            </a:r>
            <a:r>
              <a:rPr lang="en-US" dirty="0"/>
              <a:t>  </a:t>
            </a:r>
          </a:p>
          <a:p>
            <a:r>
              <a:rPr lang="en-US" dirty="0" err="1"/>
              <a:t>Atlassian’s</a:t>
            </a:r>
            <a:r>
              <a:rPr lang="en-US" dirty="0"/>
              <a:t> guide to </a:t>
            </a:r>
            <a:r>
              <a:rPr lang="en-US" dirty="0" err="1"/>
              <a:t>Git</a:t>
            </a:r>
            <a:r>
              <a:rPr lang="en-US" dirty="0"/>
              <a:t>-Flow: </a:t>
            </a:r>
            <a:r>
              <a:rPr lang="en-US" dirty="0">
                <a:hlinkClick r:id="rId5"/>
              </a:rPr>
              <a:t>https://www.atlassian.com/git/tutorials/comparing-workflows/gitflow-workflow</a:t>
            </a:r>
            <a:r>
              <a:rPr lang="en-US" dirty="0"/>
              <a:t> </a:t>
            </a:r>
          </a:p>
          <a:p>
            <a:r>
              <a:rPr lang="en-US" dirty="0"/>
              <a:t>GitHub Flow guide: </a:t>
            </a:r>
            <a:r>
              <a:rPr lang="en-US" dirty="0">
                <a:hlinkClick r:id="rId6"/>
              </a:rPr>
              <a:t>https://guides.github.com/introduction/flow/index.html</a:t>
            </a:r>
            <a:r>
              <a:rPr lang="en-US" dirty="0"/>
              <a:t> </a:t>
            </a:r>
          </a:p>
          <a:p>
            <a:r>
              <a:rPr lang="en-US" dirty="0"/>
              <a:t>Scott Chacon’s blog post on GitHub Flow: </a:t>
            </a:r>
            <a:r>
              <a:rPr lang="en-US" dirty="0">
                <a:hlinkClick r:id="rId3"/>
              </a:rPr>
              <a:t>http://scottchacon.com/2011/08/31/github-flow.html</a:t>
            </a:r>
            <a:r>
              <a:rPr lang="en-US" dirty="0"/>
              <a:t> </a:t>
            </a:r>
          </a:p>
        </p:txBody>
      </p:sp>
      <p:sp>
        <p:nvSpPr>
          <p:cNvPr id="5" name="Date Placeholder 4">
            <a:extLst>
              <a:ext uri="{FF2B5EF4-FFF2-40B4-BE49-F238E27FC236}">
                <a16:creationId xmlns:a16="http://schemas.microsoft.com/office/drawing/2014/main" id="{13A037B2-25F7-0048-B644-11F0D53CA1BD}"/>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59857A97-54E4-E648-855D-470279FA8218}"/>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2849E5A6-2404-6442-AF98-E2CE9E1F9173}"/>
              </a:ext>
            </a:extLst>
          </p:cNvPr>
          <p:cNvSpPr>
            <a:spLocks noGrp="1"/>
          </p:cNvSpPr>
          <p:nvPr>
            <p:ph type="sldNum" sz="quarter" idx="12"/>
          </p:nvPr>
        </p:nvSpPr>
        <p:spPr/>
        <p:txBody>
          <a:bodyPr/>
          <a:lstStyle/>
          <a:p>
            <a:fld id="{7C13B1F0-92EC-E545-B629-AD58957A63EF}" type="slidenum">
              <a:rPr lang="en-US" smtClean="0"/>
              <a:t>65</a:t>
            </a:fld>
            <a:endParaRPr lang="en-US"/>
          </a:p>
        </p:txBody>
      </p:sp>
    </p:spTree>
    <p:extLst>
      <p:ext uri="{BB962C8B-B14F-4D97-AF65-F5344CB8AC3E}">
        <p14:creationId xmlns:p14="http://schemas.microsoft.com/office/powerpoint/2010/main" val="1636354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9E26-F76A-EC47-A659-A33ABF87A365}"/>
              </a:ext>
            </a:extLst>
          </p:cNvPr>
          <p:cNvSpPr>
            <a:spLocks noGrp="1"/>
          </p:cNvSpPr>
          <p:nvPr>
            <p:ph type="title"/>
          </p:nvPr>
        </p:nvSpPr>
        <p:spPr/>
        <p:txBody>
          <a:bodyPr/>
          <a:lstStyle/>
          <a:p>
            <a:r>
              <a:rPr lang="en-US" dirty="0" err="1"/>
              <a:t>Git</a:t>
            </a:r>
            <a:r>
              <a:rPr lang="en-US" dirty="0"/>
              <a:t> Commit Messages</a:t>
            </a:r>
          </a:p>
        </p:txBody>
      </p:sp>
      <p:sp>
        <p:nvSpPr>
          <p:cNvPr id="3" name="Content Placeholder 2">
            <a:extLst>
              <a:ext uri="{FF2B5EF4-FFF2-40B4-BE49-F238E27FC236}">
                <a16:creationId xmlns:a16="http://schemas.microsoft.com/office/drawing/2014/main" id="{AFEFF16B-CBDA-3C42-A579-CFA7239FBA06}"/>
              </a:ext>
            </a:extLst>
          </p:cNvPr>
          <p:cNvSpPr>
            <a:spLocks noGrp="1"/>
          </p:cNvSpPr>
          <p:nvPr>
            <p:ph sz="half" idx="1"/>
          </p:nvPr>
        </p:nvSpPr>
        <p:spPr>
          <a:xfrm>
            <a:off x="838200" y="1718944"/>
            <a:ext cx="10515600" cy="4624705"/>
          </a:xfrm>
        </p:spPr>
        <p:txBody>
          <a:bodyPr>
            <a:normAutofit/>
          </a:bodyPr>
          <a:lstStyle/>
          <a:p>
            <a:r>
              <a:rPr lang="en-US" dirty="0"/>
              <a:t>“How to Write a </a:t>
            </a:r>
            <a:r>
              <a:rPr lang="en-US" dirty="0" err="1"/>
              <a:t>Git</a:t>
            </a:r>
            <a:r>
              <a:rPr lang="en-US" dirty="0"/>
              <a:t> Commit Message”: </a:t>
            </a:r>
            <a:r>
              <a:rPr lang="en-US" dirty="0">
                <a:hlinkClick r:id="rId2"/>
              </a:rPr>
              <a:t>https://chris.beams.io/posts/git-commit/#seven-rules</a:t>
            </a:r>
            <a:r>
              <a:rPr lang="en-US" dirty="0"/>
              <a:t> </a:t>
            </a:r>
          </a:p>
          <a:p>
            <a:r>
              <a:rPr lang="en-US" dirty="0"/>
              <a:t>“5 Useful Tips for a Better Commit Message”: </a:t>
            </a:r>
            <a:r>
              <a:rPr lang="en-US" dirty="0">
                <a:hlinkClick r:id="rId3"/>
              </a:rPr>
              <a:t>https://robots.thoughtbot.com/5-useful-tips-for-a-better-commit-message</a:t>
            </a:r>
            <a:r>
              <a:rPr lang="en-US" dirty="0"/>
              <a:t> </a:t>
            </a:r>
          </a:p>
          <a:p>
            <a:r>
              <a:rPr lang="en-US" dirty="0"/>
              <a:t>“A Note About </a:t>
            </a:r>
            <a:r>
              <a:rPr lang="en-US" dirty="0" err="1"/>
              <a:t>Git</a:t>
            </a:r>
            <a:r>
              <a:rPr lang="en-US" dirty="0"/>
              <a:t> Commit Messages”: </a:t>
            </a:r>
            <a:r>
              <a:rPr lang="en-US" dirty="0">
                <a:hlinkClick r:id="rId4"/>
              </a:rPr>
              <a:t>https://tbaggery.com/2008/04/19/a-note-about-git-commit-messages.html</a:t>
            </a:r>
            <a:r>
              <a:rPr lang="en-US" dirty="0"/>
              <a:t> </a:t>
            </a:r>
          </a:p>
          <a:p>
            <a:r>
              <a:rPr lang="en-US" dirty="0"/>
              <a:t>“The imperative style”: </a:t>
            </a:r>
            <a:r>
              <a:rPr lang="en-US" dirty="0">
                <a:hlinkClick r:id="rId5"/>
              </a:rPr>
              <a:t>https://dpb.bitbucket.io/the-imperative-style-in-commits-and-docstrings.html</a:t>
            </a:r>
            <a:r>
              <a:rPr lang="en-US" dirty="0"/>
              <a:t> </a:t>
            </a:r>
          </a:p>
          <a:p>
            <a:r>
              <a:rPr lang="en-US" dirty="0"/>
              <a:t>GitHub help article on closing issues with commits: </a:t>
            </a:r>
            <a:r>
              <a:rPr lang="en-US" dirty="0">
                <a:hlinkClick r:id="rId6"/>
              </a:rPr>
              <a:t>https://help.github.com/articles/closing-issues-using-keywords/</a:t>
            </a:r>
            <a:r>
              <a:rPr lang="en-US" dirty="0"/>
              <a:t> </a:t>
            </a:r>
          </a:p>
        </p:txBody>
      </p:sp>
      <p:sp>
        <p:nvSpPr>
          <p:cNvPr id="5" name="Date Placeholder 4">
            <a:extLst>
              <a:ext uri="{FF2B5EF4-FFF2-40B4-BE49-F238E27FC236}">
                <a16:creationId xmlns:a16="http://schemas.microsoft.com/office/drawing/2014/main" id="{4C6F0633-B495-FA40-8708-554682445938}"/>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69073D4F-92C1-B64A-A713-26493F13D4A3}"/>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0902B469-16C9-4D4F-8D90-DF106C98F0B5}"/>
              </a:ext>
            </a:extLst>
          </p:cNvPr>
          <p:cNvSpPr>
            <a:spLocks noGrp="1"/>
          </p:cNvSpPr>
          <p:nvPr>
            <p:ph type="sldNum" sz="quarter" idx="12"/>
          </p:nvPr>
        </p:nvSpPr>
        <p:spPr/>
        <p:txBody>
          <a:bodyPr/>
          <a:lstStyle/>
          <a:p>
            <a:fld id="{7C13B1F0-92EC-E545-B629-AD58957A63EF}" type="slidenum">
              <a:rPr lang="en-US" smtClean="0"/>
              <a:t>66</a:t>
            </a:fld>
            <a:endParaRPr lang="en-US"/>
          </a:p>
        </p:txBody>
      </p:sp>
    </p:spTree>
    <p:extLst>
      <p:ext uri="{BB962C8B-B14F-4D97-AF65-F5344CB8AC3E}">
        <p14:creationId xmlns:p14="http://schemas.microsoft.com/office/powerpoint/2010/main" val="832675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8108-D97F-8845-94DC-28BF5FAA63B0}"/>
              </a:ext>
            </a:extLst>
          </p:cNvPr>
          <p:cNvSpPr>
            <a:spLocks noGrp="1"/>
          </p:cNvSpPr>
          <p:nvPr>
            <p:ph type="title"/>
          </p:nvPr>
        </p:nvSpPr>
        <p:spPr/>
        <p:txBody>
          <a:bodyPr/>
          <a:lstStyle/>
          <a:p>
            <a:r>
              <a:rPr lang="en-US" dirty="0"/>
              <a:t>GITHUB Documentation</a:t>
            </a:r>
          </a:p>
        </p:txBody>
      </p:sp>
      <p:sp>
        <p:nvSpPr>
          <p:cNvPr id="3" name="Content Placeholder 2">
            <a:extLst>
              <a:ext uri="{FF2B5EF4-FFF2-40B4-BE49-F238E27FC236}">
                <a16:creationId xmlns:a16="http://schemas.microsoft.com/office/drawing/2014/main" id="{D49374BC-6650-724E-AD2C-329933EF0C3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067600A-A7D4-C849-AFF1-3D2F9EC12175}"/>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6EC8DDF7-84FD-0640-B235-4AE4C1317091}"/>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CB7E00DA-9AF3-174B-A772-31093998E1B8}"/>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E7622A59-FEAD-944D-9D94-1718DF616727}"/>
              </a:ext>
            </a:extLst>
          </p:cNvPr>
          <p:cNvSpPr>
            <a:spLocks noGrp="1"/>
          </p:cNvSpPr>
          <p:nvPr>
            <p:ph type="sldNum" sz="quarter" idx="12"/>
          </p:nvPr>
        </p:nvSpPr>
        <p:spPr/>
        <p:txBody>
          <a:bodyPr/>
          <a:lstStyle/>
          <a:p>
            <a:fld id="{7C13B1F0-92EC-E545-B629-AD58957A63EF}" type="slidenum">
              <a:rPr lang="en-US" smtClean="0"/>
              <a:t>67</a:t>
            </a:fld>
            <a:endParaRPr lang="en-US"/>
          </a:p>
        </p:txBody>
      </p:sp>
    </p:spTree>
    <p:extLst>
      <p:ext uri="{BB962C8B-B14F-4D97-AF65-F5344CB8AC3E}">
        <p14:creationId xmlns:p14="http://schemas.microsoft.com/office/powerpoint/2010/main" val="4291314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A411-1DEC-CA49-AB73-2D8CFCD26FB2}"/>
              </a:ext>
            </a:extLst>
          </p:cNvPr>
          <p:cNvSpPr>
            <a:spLocks noGrp="1"/>
          </p:cNvSpPr>
          <p:nvPr>
            <p:ph type="title"/>
          </p:nvPr>
        </p:nvSpPr>
        <p:spPr/>
        <p:txBody>
          <a:bodyPr/>
          <a:lstStyle/>
          <a:p>
            <a:r>
              <a:rPr lang="en-US" dirty="0"/>
              <a:t>Cool GitHub REPO Examples</a:t>
            </a:r>
          </a:p>
        </p:txBody>
      </p:sp>
      <p:sp>
        <p:nvSpPr>
          <p:cNvPr id="3" name="Content Placeholder 2">
            <a:extLst>
              <a:ext uri="{FF2B5EF4-FFF2-40B4-BE49-F238E27FC236}">
                <a16:creationId xmlns:a16="http://schemas.microsoft.com/office/drawing/2014/main" id="{9740E04E-A686-4247-B44B-EDA28F917A0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EF55FA7-CD8A-5341-97C8-B71C61A32FAA}"/>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2BA643AF-55A4-464B-9E80-FBE3DE2C8A0C}"/>
              </a:ext>
            </a:extLst>
          </p:cNvPr>
          <p:cNvSpPr>
            <a:spLocks noGrp="1"/>
          </p:cNvSpPr>
          <p:nvPr>
            <p:ph type="dt" sz="half" idx="10"/>
          </p:nvPr>
        </p:nvSpPr>
        <p:spPr/>
        <p:txBody>
          <a:bodyPr/>
          <a:lstStyle/>
          <a:p>
            <a:r>
              <a:rPr lang="en-US"/>
              <a:t>3/27/18</a:t>
            </a:r>
          </a:p>
        </p:txBody>
      </p:sp>
      <p:sp>
        <p:nvSpPr>
          <p:cNvPr id="6" name="Footer Placeholder 5">
            <a:extLst>
              <a:ext uri="{FF2B5EF4-FFF2-40B4-BE49-F238E27FC236}">
                <a16:creationId xmlns:a16="http://schemas.microsoft.com/office/drawing/2014/main" id="{DEFBD83D-BDC4-DC4E-A30A-2EC9832F1622}"/>
              </a:ext>
            </a:extLst>
          </p:cNvPr>
          <p:cNvSpPr>
            <a:spLocks noGrp="1"/>
          </p:cNvSpPr>
          <p:nvPr>
            <p:ph type="ftr" sz="quarter" idx="11"/>
          </p:nvPr>
        </p:nvSpPr>
        <p:spPr/>
        <p:txBody>
          <a:bodyPr/>
          <a:lstStyle/>
          <a:p>
            <a:r>
              <a:rPr lang="en-US"/>
              <a:t>GITTIN' * DONE</a:t>
            </a:r>
          </a:p>
        </p:txBody>
      </p:sp>
      <p:sp>
        <p:nvSpPr>
          <p:cNvPr id="7" name="Slide Number Placeholder 6">
            <a:extLst>
              <a:ext uri="{FF2B5EF4-FFF2-40B4-BE49-F238E27FC236}">
                <a16:creationId xmlns:a16="http://schemas.microsoft.com/office/drawing/2014/main" id="{5EA42849-5C04-C043-AA10-D1A7676584FD}"/>
              </a:ext>
            </a:extLst>
          </p:cNvPr>
          <p:cNvSpPr>
            <a:spLocks noGrp="1"/>
          </p:cNvSpPr>
          <p:nvPr>
            <p:ph type="sldNum" sz="quarter" idx="12"/>
          </p:nvPr>
        </p:nvSpPr>
        <p:spPr/>
        <p:txBody>
          <a:bodyPr/>
          <a:lstStyle/>
          <a:p>
            <a:fld id="{7C13B1F0-92EC-E545-B629-AD58957A63EF}" type="slidenum">
              <a:rPr lang="en-US" smtClean="0"/>
              <a:t>68</a:t>
            </a:fld>
            <a:endParaRPr lang="en-US"/>
          </a:p>
        </p:txBody>
      </p:sp>
    </p:spTree>
    <p:extLst>
      <p:ext uri="{BB962C8B-B14F-4D97-AF65-F5344CB8AC3E}">
        <p14:creationId xmlns:p14="http://schemas.microsoft.com/office/powerpoint/2010/main" val="119419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E117-06A6-F048-90E2-6EF1BEAC4343}"/>
              </a:ext>
            </a:extLst>
          </p:cNvPr>
          <p:cNvSpPr>
            <a:spLocks noGrp="1"/>
          </p:cNvSpPr>
          <p:nvPr>
            <p:ph type="title"/>
          </p:nvPr>
        </p:nvSpPr>
        <p:spPr/>
        <p:txBody>
          <a:bodyPr/>
          <a:lstStyle/>
          <a:p>
            <a:r>
              <a:rPr lang="en-US" dirty="0"/>
              <a:t>How does </a:t>
            </a:r>
            <a:r>
              <a:rPr lang="en-US" dirty="0" err="1"/>
              <a:t>git</a:t>
            </a:r>
            <a:r>
              <a:rPr lang="en-US" dirty="0"/>
              <a:t> actually work?</a:t>
            </a:r>
          </a:p>
        </p:txBody>
      </p:sp>
      <p:sp>
        <p:nvSpPr>
          <p:cNvPr id="3" name="Content Placeholder 2">
            <a:extLst>
              <a:ext uri="{FF2B5EF4-FFF2-40B4-BE49-F238E27FC236}">
                <a16:creationId xmlns:a16="http://schemas.microsoft.com/office/drawing/2014/main" id="{B5AA9A90-CDD0-3F42-BC52-81BF98875068}"/>
              </a:ext>
            </a:extLst>
          </p:cNvPr>
          <p:cNvSpPr>
            <a:spLocks noGrp="1"/>
          </p:cNvSpPr>
          <p:nvPr>
            <p:ph idx="1"/>
          </p:nvPr>
        </p:nvSpPr>
        <p:spPr>
          <a:xfrm>
            <a:off x="838200" y="1721168"/>
            <a:ext cx="7452360" cy="4622482"/>
          </a:xfrm>
        </p:spPr>
        <p:txBody>
          <a:bodyPr>
            <a:normAutofit/>
          </a:bodyPr>
          <a:lstStyle/>
          <a:p>
            <a:r>
              <a:rPr lang="en-US" dirty="0"/>
              <a:t>When you clone or initialize a </a:t>
            </a:r>
            <a:r>
              <a:rPr lang="en-US" dirty="0" err="1"/>
              <a:t>Git</a:t>
            </a:r>
            <a:r>
              <a:rPr lang="en-US" dirty="0"/>
              <a:t> repository in a directory, it actually creates a new “.</a:t>
            </a:r>
            <a:r>
              <a:rPr lang="en-US" dirty="0" err="1"/>
              <a:t>git</a:t>
            </a:r>
            <a:r>
              <a:rPr lang="en-US" dirty="0"/>
              <a:t>” subdirectory within the folder that stores the repo’s database</a:t>
            </a:r>
          </a:p>
          <a:p>
            <a:pPr lvl="1"/>
            <a:r>
              <a:rPr lang="en-US" dirty="0"/>
              <a:t>To inspect the .</a:t>
            </a:r>
            <a:r>
              <a:rPr lang="en-US" dirty="0" err="1"/>
              <a:t>git</a:t>
            </a:r>
            <a:r>
              <a:rPr lang="en-US" dirty="0"/>
              <a:t> directory, you can check it out on the command line or, like I do here, use a text editor like Atom to navigate it</a:t>
            </a:r>
          </a:p>
          <a:p>
            <a:r>
              <a:rPr lang="en-US" dirty="0"/>
              <a:t>Documents are stored as </a:t>
            </a:r>
            <a:r>
              <a:rPr lang="en-US" b="1" dirty="0"/>
              <a:t>blob</a:t>
            </a:r>
            <a:r>
              <a:rPr lang="en-US" dirty="0"/>
              <a:t> </a:t>
            </a:r>
            <a:r>
              <a:rPr lang="en-US" b="1" dirty="0"/>
              <a:t>objects</a:t>
            </a:r>
            <a:r>
              <a:rPr lang="en-US" dirty="0"/>
              <a:t> within a database and referred to by </a:t>
            </a:r>
            <a:r>
              <a:rPr lang="en-US" b="1" dirty="0"/>
              <a:t>snapshots </a:t>
            </a:r>
            <a:r>
              <a:rPr lang="en-US" dirty="0"/>
              <a:t>that capture the history of the project and the relationship and state of those objects along with </a:t>
            </a:r>
            <a:r>
              <a:rPr lang="en-US" b="1" dirty="0"/>
              <a:t>commit messages</a:t>
            </a:r>
            <a:r>
              <a:rPr lang="en-US" dirty="0"/>
              <a:t> from the contributors involved</a:t>
            </a:r>
          </a:p>
        </p:txBody>
      </p:sp>
      <p:sp>
        <p:nvSpPr>
          <p:cNvPr id="4" name="Date Placeholder 3">
            <a:extLst>
              <a:ext uri="{FF2B5EF4-FFF2-40B4-BE49-F238E27FC236}">
                <a16:creationId xmlns:a16="http://schemas.microsoft.com/office/drawing/2014/main" id="{6DDACD22-DB2C-8B4F-A554-FB8A927C2A54}"/>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70E371A7-1EB2-D146-ABF6-979EAE95DB32}"/>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3E21775F-6408-A045-8296-A1784DAE2D12}"/>
              </a:ext>
            </a:extLst>
          </p:cNvPr>
          <p:cNvSpPr>
            <a:spLocks noGrp="1"/>
          </p:cNvSpPr>
          <p:nvPr>
            <p:ph type="sldNum" sz="quarter" idx="12"/>
          </p:nvPr>
        </p:nvSpPr>
        <p:spPr/>
        <p:txBody>
          <a:bodyPr/>
          <a:lstStyle/>
          <a:p>
            <a:fld id="{7C13B1F0-92EC-E545-B629-AD58957A63EF}" type="slidenum">
              <a:rPr lang="en-US" smtClean="0"/>
              <a:t>7</a:t>
            </a:fld>
            <a:endParaRPr lang="en-US"/>
          </a:p>
        </p:txBody>
      </p:sp>
      <p:pic>
        <p:nvPicPr>
          <p:cNvPr id="8" name="Picture 7">
            <a:extLst>
              <a:ext uri="{FF2B5EF4-FFF2-40B4-BE49-F238E27FC236}">
                <a16:creationId xmlns:a16="http://schemas.microsoft.com/office/drawing/2014/main" id="{F0B1A511-4735-3A48-9DB4-E1439AB88B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514080" y="1372298"/>
            <a:ext cx="2717800" cy="44831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D5C5A37-CBDE-CC40-9D60-F04749F39B8F}"/>
              </a:ext>
            </a:extLst>
          </p:cNvPr>
          <p:cNvSpPr txBox="1"/>
          <p:nvPr/>
        </p:nvSpPr>
        <p:spPr>
          <a:xfrm>
            <a:off x="7572632" y="5966954"/>
            <a:ext cx="4619368" cy="307777"/>
          </a:xfrm>
          <a:prstGeom prst="rect">
            <a:avLst/>
          </a:prstGeom>
          <a:noFill/>
        </p:spPr>
        <p:txBody>
          <a:bodyPr wrap="square" rtlCol="0">
            <a:spAutoFit/>
          </a:bodyPr>
          <a:lstStyle/>
          <a:p>
            <a:pPr algn="ctr"/>
            <a:r>
              <a:rPr lang="en-US" sz="1400" i="1" dirty="0">
                <a:latin typeface="Europa-Light LightItalic" panose="02000000000000000000" pitchFamily="2" charset="77"/>
              </a:rPr>
              <a:t>The .</a:t>
            </a:r>
            <a:r>
              <a:rPr lang="en-US" sz="1400" i="1" dirty="0" err="1">
                <a:latin typeface="Europa-Light LightItalic" panose="02000000000000000000" pitchFamily="2" charset="77"/>
              </a:rPr>
              <a:t>git</a:t>
            </a:r>
            <a:r>
              <a:rPr lang="en-US" sz="1400" i="1" dirty="0">
                <a:latin typeface="Europa-Light LightItalic" panose="02000000000000000000" pitchFamily="2" charset="77"/>
              </a:rPr>
              <a:t> subdirectory as it appears in Atom</a:t>
            </a:r>
          </a:p>
        </p:txBody>
      </p:sp>
    </p:spTree>
    <p:extLst>
      <p:ext uri="{BB962C8B-B14F-4D97-AF65-F5344CB8AC3E}">
        <p14:creationId xmlns:p14="http://schemas.microsoft.com/office/powerpoint/2010/main" val="666309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27CE-CB07-2E41-BC8A-E913BCD8A005}"/>
              </a:ext>
            </a:extLst>
          </p:cNvPr>
          <p:cNvSpPr>
            <a:spLocks noGrp="1"/>
          </p:cNvSpPr>
          <p:nvPr>
            <p:ph type="title"/>
          </p:nvPr>
        </p:nvSpPr>
        <p:spPr/>
        <p:txBody>
          <a:bodyPr/>
          <a:lstStyle/>
          <a:p>
            <a:r>
              <a:rPr lang="en-US" dirty="0"/>
              <a:t>ANATOMY OF A GIT</a:t>
            </a:r>
          </a:p>
        </p:txBody>
      </p:sp>
      <p:sp>
        <p:nvSpPr>
          <p:cNvPr id="4" name="Date Placeholder 3">
            <a:extLst>
              <a:ext uri="{FF2B5EF4-FFF2-40B4-BE49-F238E27FC236}">
                <a16:creationId xmlns:a16="http://schemas.microsoft.com/office/drawing/2014/main" id="{AA571995-A3D9-8F4A-A17A-C61E61C0502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D0374C-BDD1-D24E-8328-BC840992FC0D}"/>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3013DA9-D9E9-974C-8D3D-D26E1E572B1B}"/>
              </a:ext>
            </a:extLst>
          </p:cNvPr>
          <p:cNvSpPr>
            <a:spLocks noGrp="1"/>
          </p:cNvSpPr>
          <p:nvPr>
            <p:ph type="sldNum" sz="quarter" idx="12"/>
          </p:nvPr>
        </p:nvSpPr>
        <p:spPr/>
        <p:txBody>
          <a:bodyPr/>
          <a:lstStyle/>
          <a:p>
            <a:fld id="{7C13B1F0-92EC-E545-B629-AD58957A63EF}" type="slidenum">
              <a:rPr lang="en-US" smtClean="0"/>
              <a:t>8</a:t>
            </a:fld>
            <a:endParaRPr lang="en-US"/>
          </a:p>
        </p:txBody>
      </p:sp>
      <p:sp>
        <p:nvSpPr>
          <p:cNvPr id="10" name="Content Placeholder 9">
            <a:extLst>
              <a:ext uri="{FF2B5EF4-FFF2-40B4-BE49-F238E27FC236}">
                <a16:creationId xmlns:a16="http://schemas.microsoft.com/office/drawing/2014/main" id="{3113C45F-D53A-3641-BAFF-94E257B99477}"/>
              </a:ext>
            </a:extLst>
          </p:cNvPr>
          <p:cNvSpPr>
            <a:spLocks noGrp="1"/>
          </p:cNvSpPr>
          <p:nvPr>
            <p:ph idx="1"/>
          </p:nvPr>
        </p:nvSpPr>
        <p:spPr/>
        <p:txBody>
          <a:bodyPr/>
          <a:lstStyle/>
          <a:p>
            <a:r>
              <a:rPr lang="en-US" sz="1800" dirty="0"/>
              <a:t>Important </a:t>
            </a:r>
            <a:r>
              <a:rPr lang="en-US" sz="1800" dirty="0" err="1"/>
              <a:t>Git</a:t>
            </a:r>
            <a:r>
              <a:rPr lang="en-US" sz="1800" dirty="0"/>
              <a:t> files in the root directory:</a:t>
            </a:r>
          </a:p>
          <a:p>
            <a:pPr lvl="1"/>
            <a:r>
              <a:rPr lang="en-US" sz="1600" b="1" dirty="0" err="1">
                <a:latin typeface="Courier" pitchFamily="2" charset="0"/>
              </a:rPr>
              <a:t>config</a:t>
            </a:r>
            <a:r>
              <a:rPr lang="en-US" sz="1600" dirty="0"/>
              <a:t> : Contains configuration settings for the repo, such as core settings and where remotes live.</a:t>
            </a:r>
          </a:p>
          <a:p>
            <a:pPr lvl="1"/>
            <a:r>
              <a:rPr lang="en-US" sz="1600" b="1" dirty="0">
                <a:latin typeface="Courier" pitchFamily="2" charset="0"/>
              </a:rPr>
              <a:t>FETCH_HEAD </a:t>
            </a:r>
            <a:r>
              <a:rPr lang="en-US" sz="1600" dirty="0"/>
              <a:t>: Contains the hashes for branch/remote heads updated during the last </a:t>
            </a:r>
            <a:r>
              <a:rPr lang="en-US" sz="1600" dirty="0" err="1">
                <a:latin typeface="Courier" pitchFamily="2" charset="0"/>
              </a:rPr>
              <a:t>git</a:t>
            </a:r>
            <a:r>
              <a:rPr lang="en-US" sz="1600" dirty="0">
                <a:latin typeface="Courier" pitchFamily="2" charset="0"/>
              </a:rPr>
              <a:t> fetch.</a:t>
            </a:r>
            <a:endParaRPr lang="en-US" sz="1600" dirty="0"/>
          </a:p>
          <a:p>
            <a:pPr lvl="1"/>
            <a:r>
              <a:rPr lang="en-US" sz="1600" b="1" dirty="0">
                <a:latin typeface="Courier" pitchFamily="2" charset="0"/>
              </a:rPr>
              <a:t>HEAD</a:t>
            </a:r>
            <a:r>
              <a:rPr lang="en-US" sz="1600" dirty="0"/>
              <a:t> : The current reference (“ref”) you’re looking at. (Typically the same as </a:t>
            </a:r>
            <a:r>
              <a:rPr lang="en-US" sz="1600" dirty="0">
                <a:latin typeface="Courier" pitchFamily="2" charset="0"/>
              </a:rPr>
              <a:t>refs/heads/master</a:t>
            </a:r>
            <a:r>
              <a:rPr lang="en-US" sz="1600" dirty="0"/>
              <a:t>).</a:t>
            </a:r>
          </a:p>
          <a:p>
            <a:pPr lvl="1"/>
            <a:r>
              <a:rPr lang="en-US" sz="1600" b="1" dirty="0">
                <a:latin typeface="Courier" pitchFamily="2" charset="0"/>
              </a:rPr>
              <a:t>index</a:t>
            </a:r>
            <a:r>
              <a:rPr lang="en-US" sz="1600" dirty="0"/>
              <a:t> : Stores the staging area information for file edits, which includes metadata such as timestamps, file names, and hashes for files already tracked by </a:t>
            </a:r>
            <a:r>
              <a:rPr lang="en-US" sz="1600" dirty="0" err="1"/>
              <a:t>Git</a:t>
            </a:r>
            <a:r>
              <a:rPr lang="en-US" sz="1600" dirty="0"/>
              <a:t>.</a:t>
            </a:r>
          </a:p>
          <a:p>
            <a:r>
              <a:rPr lang="en-US" sz="1800" dirty="0"/>
              <a:t>Other </a:t>
            </a:r>
            <a:r>
              <a:rPr lang="en-US" sz="1800" dirty="0" err="1"/>
              <a:t>Git</a:t>
            </a:r>
            <a:r>
              <a:rPr lang="en-US" sz="1800" dirty="0"/>
              <a:t> files in the root directory: </a:t>
            </a:r>
          </a:p>
          <a:p>
            <a:pPr lvl="1"/>
            <a:r>
              <a:rPr lang="en-US" sz="1600" b="1" dirty="0">
                <a:latin typeface="Courier" pitchFamily="2" charset="0"/>
              </a:rPr>
              <a:t>COMMIT_EDITMSG </a:t>
            </a:r>
            <a:r>
              <a:rPr lang="en-US" sz="1600" dirty="0"/>
              <a:t>: The message form the last commit. (Not actually used by </a:t>
            </a:r>
            <a:r>
              <a:rPr lang="en-US" sz="1600" dirty="0" err="1"/>
              <a:t>Git</a:t>
            </a:r>
            <a:r>
              <a:rPr lang="en-US" sz="1600" dirty="0"/>
              <a:t>!)</a:t>
            </a:r>
          </a:p>
          <a:p>
            <a:pPr lvl="1"/>
            <a:r>
              <a:rPr lang="en-US" sz="1600" b="1" dirty="0">
                <a:latin typeface="Courier" pitchFamily="2" charset="0"/>
              </a:rPr>
              <a:t>description</a:t>
            </a:r>
            <a:r>
              <a:rPr lang="en-US" sz="1600" dirty="0"/>
              <a:t> : Descriptive info on repo (only used by </a:t>
            </a:r>
            <a:r>
              <a:rPr lang="en-US" sz="1600" dirty="0" err="1"/>
              <a:t>GitWeb</a:t>
            </a:r>
            <a:r>
              <a:rPr lang="en-US" sz="1600" dirty="0"/>
              <a:t> or </a:t>
            </a:r>
            <a:r>
              <a:rPr lang="en-US" sz="1600" dirty="0" err="1">
                <a:latin typeface="Courier" pitchFamily="2" charset="0"/>
              </a:rPr>
              <a:t>git</a:t>
            </a:r>
            <a:r>
              <a:rPr lang="en-US" sz="1600" dirty="0">
                <a:latin typeface="Courier" pitchFamily="2" charset="0"/>
              </a:rPr>
              <a:t> </a:t>
            </a:r>
            <a:r>
              <a:rPr lang="en-US" sz="1600" dirty="0" err="1">
                <a:latin typeface="Courier" pitchFamily="2" charset="0"/>
              </a:rPr>
              <a:t>instaweb</a:t>
            </a:r>
            <a:r>
              <a:rPr lang="en-US" sz="1600" dirty="0"/>
              <a:t>)</a:t>
            </a:r>
          </a:p>
          <a:p>
            <a:pPr lvl="1"/>
            <a:r>
              <a:rPr lang="en-US" sz="1600" b="1" dirty="0">
                <a:latin typeface="Courier" pitchFamily="2" charset="0"/>
              </a:rPr>
              <a:t>packed-refs</a:t>
            </a:r>
            <a:r>
              <a:rPr lang="en-US" sz="1600" dirty="0"/>
              <a:t> : File used for storing dormant refs (</a:t>
            </a:r>
            <a:r>
              <a:rPr lang="en-US" sz="1600" dirty="0">
                <a:latin typeface="Courier" pitchFamily="2" charset="0"/>
              </a:rPr>
              <a:t>/refs </a:t>
            </a:r>
            <a:r>
              <a:rPr lang="en-US" sz="1600" dirty="0"/>
              <a:t>directory contains the actual references).</a:t>
            </a:r>
          </a:p>
          <a:p>
            <a:pPr lvl="1"/>
            <a:r>
              <a:rPr lang="en-US" sz="1600" b="1" dirty="0">
                <a:latin typeface="Courier" pitchFamily="2" charset="0"/>
              </a:rPr>
              <a:t>ORIG_HEAD </a:t>
            </a:r>
            <a:r>
              <a:rPr lang="en-US" sz="1600" dirty="0"/>
              <a:t>: When doing a merge, this is the hash of the branch you’re merging into.</a:t>
            </a:r>
          </a:p>
          <a:p>
            <a:pPr lvl="1"/>
            <a:r>
              <a:rPr lang="en-US" sz="1600" b="1" dirty="0">
                <a:latin typeface="Courier" pitchFamily="2" charset="0"/>
              </a:rPr>
              <a:t>MERGE_HEAD </a:t>
            </a:r>
            <a:r>
              <a:rPr lang="en-US" sz="1600" dirty="0"/>
              <a:t>: When doing a merge, this is the hash of the branch you’re merging from.</a:t>
            </a:r>
          </a:p>
          <a:p>
            <a:pPr lvl="1"/>
            <a:r>
              <a:rPr lang="en-US" sz="1600" b="1" dirty="0">
                <a:latin typeface="Courier" pitchFamily="2" charset="0"/>
              </a:rPr>
              <a:t>MERGE_MODE </a:t>
            </a:r>
            <a:r>
              <a:rPr lang="en-US" sz="1600" dirty="0"/>
              <a:t>: Tracks constraints originally passed from </a:t>
            </a:r>
            <a:r>
              <a:rPr lang="en-US" sz="1600" dirty="0" err="1">
                <a:latin typeface="Courier" pitchFamily="2" charset="0"/>
              </a:rPr>
              <a:t>git</a:t>
            </a:r>
            <a:r>
              <a:rPr lang="en-US" sz="1600" dirty="0">
                <a:latin typeface="Courier" pitchFamily="2" charset="0"/>
              </a:rPr>
              <a:t> merge </a:t>
            </a:r>
            <a:r>
              <a:rPr lang="en-US" sz="1600" dirty="0"/>
              <a:t>to pass to </a:t>
            </a:r>
            <a:r>
              <a:rPr lang="en-US" sz="1600" dirty="0" err="1">
                <a:latin typeface="Courier" pitchFamily="2" charset="0"/>
              </a:rPr>
              <a:t>git</a:t>
            </a:r>
            <a:r>
              <a:rPr lang="en-US" sz="1600" dirty="0">
                <a:latin typeface="Courier" pitchFamily="2" charset="0"/>
              </a:rPr>
              <a:t> commit </a:t>
            </a:r>
            <a:r>
              <a:rPr lang="en-US" sz="1600" dirty="0"/>
              <a:t>in the event of a conflict.</a:t>
            </a:r>
          </a:p>
          <a:p>
            <a:pPr lvl="1"/>
            <a:r>
              <a:rPr lang="en-US" sz="1600" b="1" dirty="0">
                <a:latin typeface="Courier" pitchFamily="2" charset="0"/>
              </a:rPr>
              <a:t>MERGE_MSG </a:t>
            </a:r>
            <a:r>
              <a:rPr lang="en-US" sz="1600" dirty="0"/>
              <a:t>: Lists conflicts that happen during your current merge.</a:t>
            </a:r>
          </a:p>
          <a:p>
            <a:pPr lvl="1"/>
            <a:r>
              <a:rPr lang="en-US" sz="1600" b="1" dirty="0">
                <a:latin typeface="Courier" pitchFamily="2" charset="0"/>
              </a:rPr>
              <a:t>RENAMED-REF</a:t>
            </a:r>
            <a:r>
              <a:rPr lang="en-US" sz="1600" dirty="0"/>
              <a:t> : Not much documentation, but seems to be an error file related to refs.</a:t>
            </a:r>
          </a:p>
          <a:p>
            <a:pPr lvl="1"/>
            <a:endParaRPr lang="en-US" sz="1600" dirty="0"/>
          </a:p>
          <a:p>
            <a:pPr lvl="1"/>
            <a:endParaRPr lang="en-US" sz="1600" dirty="0"/>
          </a:p>
          <a:p>
            <a:pPr lvl="1"/>
            <a:endParaRPr lang="en-US" sz="1800" dirty="0"/>
          </a:p>
        </p:txBody>
      </p:sp>
    </p:spTree>
    <p:extLst>
      <p:ext uri="{BB962C8B-B14F-4D97-AF65-F5344CB8AC3E}">
        <p14:creationId xmlns:p14="http://schemas.microsoft.com/office/powerpoint/2010/main" val="2410245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27CE-CB07-2E41-BC8A-E913BCD8A005}"/>
              </a:ext>
            </a:extLst>
          </p:cNvPr>
          <p:cNvSpPr>
            <a:spLocks noGrp="1"/>
          </p:cNvSpPr>
          <p:nvPr>
            <p:ph type="title"/>
          </p:nvPr>
        </p:nvSpPr>
        <p:spPr/>
        <p:txBody>
          <a:bodyPr/>
          <a:lstStyle/>
          <a:p>
            <a:r>
              <a:rPr lang="en-US" dirty="0"/>
              <a:t>ANATOMY OF A GIT</a:t>
            </a:r>
          </a:p>
        </p:txBody>
      </p:sp>
      <p:sp>
        <p:nvSpPr>
          <p:cNvPr id="4" name="Date Placeholder 3">
            <a:extLst>
              <a:ext uri="{FF2B5EF4-FFF2-40B4-BE49-F238E27FC236}">
                <a16:creationId xmlns:a16="http://schemas.microsoft.com/office/drawing/2014/main" id="{AA571995-A3D9-8F4A-A17A-C61E61C05023}"/>
              </a:ext>
            </a:extLst>
          </p:cNvPr>
          <p:cNvSpPr>
            <a:spLocks noGrp="1"/>
          </p:cNvSpPr>
          <p:nvPr>
            <p:ph type="dt" sz="half" idx="10"/>
          </p:nvPr>
        </p:nvSpPr>
        <p:spPr/>
        <p:txBody>
          <a:bodyPr/>
          <a:lstStyle/>
          <a:p>
            <a:r>
              <a:rPr lang="en-US"/>
              <a:t>3/27/18</a:t>
            </a:r>
          </a:p>
        </p:txBody>
      </p:sp>
      <p:sp>
        <p:nvSpPr>
          <p:cNvPr id="5" name="Footer Placeholder 4">
            <a:extLst>
              <a:ext uri="{FF2B5EF4-FFF2-40B4-BE49-F238E27FC236}">
                <a16:creationId xmlns:a16="http://schemas.microsoft.com/office/drawing/2014/main" id="{1FD0374C-BDD1-D24E-8328-BC840992FC0D}"/>
              </a:ext>
            </a:extLst>
          </p:cNvPr>
          <p:cNvSpPr>
            <a:spLocks noGrp="1"/>
          </p:cNvSpPr>
          <p:nvPr>
            <p:ph type="ftr" sz="quarter" idx="11"/>
          </p:nvPr>
        </p:nvSpPr>
        <p:spPr/>
        <p:txBody>
          <a:bodyPr/>
          <a:lstStyle/>
          <a:p>
            <a:r>
              <a:rPr lang="en-US"/>
              <a:t>GITTIN' * DONE</a:t>
            </a:r>
          </a:p>
        </p:txBody>
      </p:sp>
      <p:sp>
        <p:nvSpPr>
          <p:cNvPr id="6" name="Slide Number Placeholder 5">
            <a:extLst>
              <a:ext uri="{FF2B5EF4-FFF2-40B4-BE49-F238E27FC236}">
                <a16:creationId xmlns:a16="http://schemas.microsoft.com/office/drawing/2014/main" id="{F3013DA9-D9E9-974C-8D3D-D26E1E572B1B}"/>
              </a:ext>
            </a:extLst>
          </p:cNvPr>
          <p:cNvSpPr>
            <a:spLocks noGrp="1"/>
          </p:cNvSpPr>
          <p:nvPr>
            <p:ph type="sldNum" sz="quarter" idx="12"/>
          </p:nvPr>
        </p:nvSpPr>
        <p:spPr/>
        <p:txBody>
          <a:bodyPr/>
          <a:lstStyle/>
          <a:p>
            <a:fld id="{7C13B1F0-92EC-E545-B629-AD58957A63EF}" type="slidenum">
              <a:rPr lang="en-US" smtClean="0"/>
              <a:t>9</a:t>
            </a:fld>
            <a:endParaRPr lang="en-US"/>
          </a:p>
        </p:txBody>
      </p:sp>
      <p:sp>
        <p:nvSpPr>
          <p:cNvPr id="10" name="Content Placeholder 9">
            <a:extLst>
              <a:ext uri="{FF2B5EF4-FFF2-40B4-BE49-F238E27FC236}">
                <a16:creationId xmlns:a16="http://schemas.microsoft.com/office/drawing/2014/main" id="{3113C45F-D53A-3641-BAFF-94E257B99477}"/>
              </a:ext>
            </a:extLst>
          </p:cNvPr>
          <p:cNvSpPr>
            <a:spLocks noGrp="1"/>
          </p:cNvSpPr>
          <p:nvPr>
            <p:ph idx="1"/>
          </p:nvPr>
        </p:nvSpPr>
        <p:spPr/>
        <p:txBody>
          <a:bodyPr/>
          <a:lstStyle/>
          <a:p>
            <a:r>
              <a:rPr lang="en-US" sz="1800" dirty="0" err="1"/>
              <a:t>Git</a:t>
            </a:r>
            <a:r>
              <a:rPr lang="en-US" sz="1800" dirty="0"/>
              <a:t> Directories:</a:t>
            </a:r>
          </a:p>
          <a:p>
            <a:pPr lvl="1"/>
            <a:r>
              <a:rPr lang="en-US" sz="1600" b="1" dirty="0">
                <a:latin typeface="Courier" pitchFamily="2" charset="0"/>
              </a:rPr>
              <a:t>branches</a:t>
            </a:r>
            <a:r>
              <a:rPr lang="en-US" sz="1600" b="1" dirty="0"/>
              <a:t> </a:t>
            </a:r>
            <a:r>
              <a:rPr lang="en-US" sz="1600" dirty="0"/>
              <a:t>: Directory containing information on project branches</a:t>
            </a:r>
            <a:endParaRPr lang="en-US" sz="1600" dirty="0">
              <a:latin typeface="Courier" pitchFamily="2" charset="0"/>
            </a:endParaRPr>
          </a:p>
          <a:p>
            <a:pPr lvl="1"/>
            <a:r>
              <a:rPr lang="en-US" sz="1600" b="1" dirty="0">
                <a:latin typeface="Courier" pitchFamily="2" charset="0"/>
              </a:rPr>
              <a:t>hooks</a:t>
            </a:r>
            <a:r>
              <a:rPr lang="en-US" sz="1600" dirty="0"/>
              <a:t> : Directory containing scripts executed at certain times when working with </a:t>
            </a:r>
            <a:r>
              <a:rPr lang="en-US" sz="1600" dirty="0" err="1"/>
              <a:t>Git</a:t>
            </a:r>
            <a:r>
              <a:rPr lang="en-US" sz="1600" dirty="0"/>
              <a:t>, such as after a commit.</a:t>
            </a:r>
          </a:p>
          <a:p>
            <a:pPr lvl="1"/>
            <a:r>
              <a:rPr lang="en-US" sz="1600" b="1" dirty="0">
                <a:latin typeface="Courier" pitchFamily="2" charset="0"/>
              </a:rPr>
              <a:t>info </a:t>
            </a:r>
            <a:r>
              <a:rPr lang="en-US" sz="1600" dirty="0"/>
              <a:t>: Contains the </a:t>
            </a:r>
            <a:r>
              <a:rPr lang="en-US" sz="1600" b="1" dirty="0">
                <a:latin typeface="Courier" pitchFamily="2" charset="0"/>
              </a:rPr>
              <a:t>exclude</a:t>
            </a:r>
            <a:r>
              <a:rPr lang="en-US" sz="1600" dirty="0"/>
              <a:t> file, which can be used as a project-level file blacklist similar to </a:t>
            </a:r>
            <a:r>
              <a:rPr lang="en-US" sz="1600" dirty="0">
                <a:latin typeface="Courier" pitchFamily="2" charset="0"/>
              </a:rPr>
              <a:t>.</a:t>
            </a:r>
            <a:r>
              <a:rPr lang="en-US" sz="1600" dirty="0" err="1">
                <a:latin typeface="Courier" pitchFamily="2" charset="0"/>
              </a:rPr>
              <a:t>gitignore</a:t>
            </a:r>
            <a:r>
              <a:rPr lang="en-US" sz="1600" dirty="0">
                <a:latin typeface="Courier" pitchFamily="2" charset="0"/>
              </a:rPr>
              <a:t> </a:t>
            </a:r>
            <a:r>
              <a:rPr lang="en-US" sz="1600" dirty="0"/>
              <a:t>files</a:t>
            </a:r>
          </a:p>
          <a:p>
            <a:pPr lvl="1"/>
            <a:r>
              <a:rPr lang="en-US" sz="1600" b="1" dirty="0">
                <a:latin typeface="Courier" pitchFamily="2" charset="0"/>
              </a:rPr>
              <a:t>logs</a:t>
            </a:r>
            <a:r>
              <a:rPr lang="en-US" sz="1600" dirty="0"/>
              <a:t> : Contains the history for different project branches.</a:t>
            </a:r>
          </a:p>
          <a:p>
            <a:pPr lvl="1"/>
            <a:r>
              <a:rPr lang="en-US" sz="1600" b="1" dirty="0">
                <a:latin typeface="Courier" pitchFamily="2" charset="0"/>
              </a:rPr>
              <a:t>objects</a:t>
            </a:r>
            <a:r>
              <a:rPr lang="en-US" sz="1600" dirty="0"/>
              <a:t> : </a:t>
            </a:r>
            <a:r>
              <a:rPr lang="en-US" sz="1600" dirty="0" err="1"/>
              <a:t>Git’s</a:t>
            </a:r>
            <a:r>
              <a:rPr lang="en-US" sz="1600" dirty="0"/>
              <a:t> internal storage for blob data, with objects indexed by hash</a:t>
            </a:r>
          </a:p>
          <a:p>
            <a:pPr lvl="1"/>
            <a:r>
              <a:rPr lang="en-US" sz="1600" b="1" dirty="0">
                <a:latin typeface="Courier" pitchFamily="2" charset="0"/>
              </a:rPr>
              <a:t>rebase-apply</a:t>
            </a:r>
            <a:r>
              <a:rPr lang="en-US" sz="1600" dirty="0"/>
              <a:t> : Directory used for rebasing and the </a:t>
            </a:r>
            <a:r>
              <a:rPr lang="en-US" sz="1600" dirty="0" err="1">
                <a:latin typeface="Courier" pitchFamily="2" charset="0"/>
              </a:rPr>
              <a:t>git</a:t>
            </a:r>
            <a:r>
              <a:rPr lang="en-US" sz="1600" dirty="0">
                <a:latin typeface="Courier" pitchFamily="2" charset="0"/>
              </a:rPr>
              <a:t> am </a:t>
            </a:r>
            <a:r>
              <a:rPr lang="en-US" sz="1600" dirty="0"/>
              <a:t>command.</a:t>
            </a:r>
          </a:p>
          <a:p>
            <a:pPr lvl="1"/>
            <a:r>
              <a:rPr lang="en-US" sz="1600" b="1" dirty="0">
                <a:latin typeface="Courier" pitchFamily="2" charset="0"/>
              </a:rPr>
              <a:t>refs</a:t>
            </a:r>
            <a:r>
              <a:rPr lang="en-US" sz="1600" dirty="0"/>
              <a:t> : Master copy of all refs that live in your repository including refs for stashes</a:t>
            </a:r>
          </a:p>
          <a:p>
            <a:pPr lvl="1"/>
            <a:endParaRPr lang="en-US" sz="1800" dirty="0"/>
          </a:p>
        </p:txBody>
      </p:sp>
    </p:spTree>
    <p:extLst>
      <p:ext uri="{BB962C8B-B14F-4D97-AF65-F5344CB8AC3E}">
        <p14:creationId xmlns:p14="http://schemas.microsoft.com/office/powerpoint/2010/main" val="3827387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ranq">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nq" id="{34C32E06-B128-FE41-80DC-107B956D990B}" vid="{D28EDF6B-EAE2-0147-AF41-9263B980A2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Tranq</Template>
  <TotalTime>2285</TotalTime>
  <Words>5829</Words>
  <Application>Microsoft Macintosh PowerPoint</Application>
  <PresentationFormat>Widescreen</PresentationFormat>
  <Paragraphs>686</Paragraphs>
  <Slides>68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HiraginoSans-W3</vt:lpstr>
      <vt:lpstr>Arial</vt:lpstr>
      <vt:lpstr>Bebas Neue</vt:lpstr>
      <vt:lpstr>Calibri</vt:lpstr>
      <vt:lpstr>Courier</vt:lpstr>
      <vt:lpstr>Europa-Bold</vt:lpstr>
      <vt:lpstr>Europa-Light</vt:lpstr>
      <vt:lpstr>Europa-Light LightItalic</vt:lpstr>
      <vt:lpstr>Europa-Regular</vt:lpstr>
      <vt:lpstr>LucidaGrande</vt:lpstr>
      <vt:lpstr>Roboto Mono Medium</vt:lpstr>
      <vt:lpstr>Tranq</vt:lpstr>
      <vt:lpstr>Gittin’ * DONE</vt:lpstr>
      <vt:lpstr>Outline</vt:lpstr>
      <vt:lpstr>1. (RE)Understanding Git</vt:lpstr>
      <vt:lpstr>What is git?</vt:lpstr>
      <vt:lpstr>WHAT IS SPECIAL ABOUT GIT?</vt:lpstr>
      <vt:lpstr>Keys to understanding git</vt:lpstr>
      <vt:lpstr>How does git actually work?</vt:lpstr>
      <vt:lpstr>ANATOMY OF A GIT</vt:lpstr>
      <vt:lpstr>ANATOMY OF A GIT</vt:lpstr>
      <vt:lpstr>Git CONCEPTS: BLOBS, Hashes, and Trees</vt:lpstr>
      <vt:lpstr>Git CONCEPTS: BLOBS, Hashes, and Trees</vt:lpstr>
      <vt:lpstr>GIT CONCEPTS: Four File States</vt:lpstr>
      <vt:lpstr>GIT CONCEPTS: Three GIT States, three Working Sections</vt:lpstr>
      <vt:lpstr>GIT CONCEPTS: SNAPSHOTS</vt:lpstr>
      <vt:lpstr>GIT CONCEPTS: COMMITS</vt:lpstr>
      <vt:lpstr>PowerPoint Presentation</vt:lpstr>
      <vt:lpstr>PowerPoint Presentation</vt:lpstr>
      <vt:lpstr>When you run git add and git commit You are</vt:lpstr>
      <vt:lpstr>Git Concepts: References, branches and Heads</vt:lpstr>
      <vt:lpstr>Unpacking: initializing Git</vt:lpstr>
      <vt:lpstr>Git CONCEPTS: Tags and Remotes</vt:lpstr>
      <vt:lpstr>GIT CONCEPTS: Local and Remote Repositories</vt:lpstr>
      <vt:lpstr>Unpacking: Cloning and editing a GitHub Repo</vt:lpstr>
      <vt:lpstr>Git CONCEPTS: MERGING</vt:lpstr>
      <vt:lpstr>Merging Two Branches to Master</vt:lpstr>
      <vt:lpstr>UNPACKING: The PULL AND PUSH</vt:lpstr>
      <vt:lpstr>UNPACKING: MERGE AND MERGE CONFLICT RESOLUTION</vt:lpstr>
      <vt:lpstr>Customizing Git: The CONFIG and .gitCONFIG FILE</vt:lpstr>
      <vt:lpstr>Customizing git: The .gitignore FILE</vt:lpstr>
      <vt:lpstr>Customizing Git: .gitignore Syntax Examples</vt:lpstr>
      <vt:lpstr>Customizing git: GUI options</vt:lpstr>
      <vt:lpstr>2. Git Workflow Patterns</vt:lpstr>
      <vt:lpstr>Basic: Centralized Workflow</vt:lpstr>
      <vt:lpstr>Basic: Forking workflow</vt:lpstr>
      <vt:lpstr>BASIC: Feature Branch workflow</vt:lpstr>
      <vt:lpstr>BASIC: Topic Branch Workflows</vt:lpstr>
      <vt:lpstr>BASIC: TRUNK-BASED DEVELOPMENT Workflow</vt:lpstr>
      <vt:lpstr>ADVANCED: Integration Manager Workflow</vt:lpstr>
      <vt:lpstr>ADVANCED: Dictator-Lieutenants WORKFLOW</vt:lpstr>
      <vt:lpstr>ADVANCED: GIT-Flow</vt:lpstr>
      <vt:lpstr>PowerPoint Presentation</vt:lpstr>
      <vt:lpstr>PowerPoint Presentation</vt:lpstr>
      <vt:lpstr>ADVANCED: GITHUB FLow</vt:lpstr>
      <vt:lpstr>ADVANCED: GITHUB FLow</vt:lpstr>
      <vt:lpstr>WORKFLOW TIPS</vt:lpstr>
      <vt:lpstr>3. Advanced Git and Github Practices</vt:lpstr>
      <vt:lpstr>Commit MESSAGE BEST PRACTICES</vt:lpstr>
      <vt:lpstr>Tim Pope’s model Commit Message</vt:lpstr>
      <vt:lpstr>Chris Beam’s Seven Rules</vt:lpstr>
      <vt:lpstr>UNDOING Things</vt:lpstr>
      <vt:lpstr>Merging vs. rebasing history</vt:lpstr>
      <vt:lpstr>Resetting, checking out, and reverting</vt:lpstr>
      <vt:lpstr>Git hooks</vt:lpstr>
      <vt:lpstr>GIT REPO HOSTING</vt:lpstr>
      <vt:lpstr>GitHub Badges</vt:lpstr>
      <vt:lpstr>Continuous Integration Testing</vt:lpstr>
      <vt:lpstr>4. GitHub Tips for data science</vt:lpstr>
      <vt:lpstr>GitHub Pages https://pages.github.com/ </vt:lpstr>
      <vt:lpstr>Jupyter NBViewer http://nbviewer.jupyter.org/ </vt:lpstr>
      <vt:lpstr>Binder (beta) https://mybinder.org/ </vt:lpstr>
      <vt:lpstr>5. Links and Resources</vt:lpstr>
      <vt:lpstr>Git DOCUMENTATION</vt:lpstr>
      <vt:lpstr>GIT CHEATSHEETS</vt:lpstr>
      <vt:lpstr>Git concept visualizations and tutorials</vt:lpstr>
      <vt:lpstr>GIT WORKFLOW INFO</vt:lpstr>
      <vt:lpstr>Git Commit Messages</vt:lpstr>
      <vt:lpstr>GITHUB Documentation</vt:lpstr>
      <vt:lpstr>Cool GitHub REPO Examples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Gittin’ * DONE</dc:title>
  <dc:creator>Matt Tranquada</dc:creator>
  <cp:lastModifiedBy>Matt Tranquada</cp:lastModifiedBy>
  <cp:revision>86</cp:revision>
  <dcterms:created xsi:type="dcterms:W3CDTF">2018-03-26T16:33:32Z</dcterms:created>
  <dcterms:modified xsi:type="dcterms:W3CDTF">2018-03-28T06:39:17Z</dcterms:modified>
</cp:coreProperties>
</file>